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98" r:id="rId8"/>
    <p:sldId id="299" r:id="rId9"/>
    <p:sldId id="300" r:id="rId10"/>
    <p:sldId id="301" r:id="rId11"/>
    <p:sldId id="302" r:id="rId12"/>
    <p:sldId id="303" r:id="rId13"/>
    <p:sldId id="304" r:id="rId14"/>
    <p:sldId id="305" r:id="rId15"/>
    <p:sldId id="306" r:id="rId16"/>
    <p:sldId id="296" r:id="rId17"/>
    <p:sldId id="307" r:id="rId18"/>
    <p:sldId id="308" r:id="rId19"/>
    <p:sldId id="309" r:id="rId20"/>
    <p:sldId id="310" r:id="rId21"/>
    <p:sldId id="262" r:id="rId22"/>
    <p:sldId id="263" r:id="rId23"/>
    <p:sldId id="264" r:id="rId24"/>
    <p:sldId id="266" r:id="rId25"/>
    <p:sldId id="265" r:id="rId26"/>
    <p:sldId id="267" r:id="rId27"/>
    <p:sldId id="268" r:id="rId28"/>
    <p:sldId id="270" r:id="rId29"/>
    <p:sldId id="269" r:id="rId30"/>
    <p:sldId id="271" r:id="rId31"/>
    <p:sldId id="275" r:id="rId32"/>
    <p:sldId id="272" r:id="rId33"/>
    <p:sldId id="273" r:id="rId34"/>
    <p:sldId id="276" r:id="rId35"/>
    <p:sldId id="277" r:id="rId36"/>
    <p:sldId id="274" r:id="rId37"/>
    <p:sldId id="278" r:id="rId38"/>
    <p:sldId id="279" r:id="rId39"/>
    <p:sldId id="280" r:id="rId40"/>
    <p:sldId id="281" r:id="rId41"/>
    <p:sldId id="282" r:id="rId42"/>
    <p:sldId id="284" r:id="rId43"/>
    <p:sldId id="285" r:id="rId44"/>
    <p:sldId id="286" r:id="rId45"/>
    <p:sldId id="287" r:id="rId46"/>
    <p:sldId id="288" r:id="rId47"/>
    <p:sldId id="290" r:id="rId48"/>
    <p:sldId id="294" r:id="rId49"/>
    <p:sldId id="289" r:id="rId50"/>
    <p:sldId id="295" r:id="rId51"/>
    <p:sldId id="293" r:id="rId52"/>
    <p:sldId id="291" r:id="rId53"/>
    <p:sldId id="29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8" autoAdjust="0"/>
  </p:normalViewPr>
  <p:slideViewPr>
    <p:cSldViewPr>
      <p:cViewPr varScale="1">
        <p:scale>
          <a:sx n="97" d="100"/>
          <a:sy n="97" d="100"/>
        </p:scale>
        <p:origin x="-1640" y="-96"/>
      </p:cViewPr>
      <p:guideLst>
        <p:guide orient="horz" pos="2160"/>
        <p:guide pos="2880"/>
      </p:guideLst>
    </p:cSldViewPr>
  </p:slideViewPr>
  <p:outlineViewPr>
    <p:cViewPr>
      <p:scale>
        <a:sx n="33" d="100"/>
        <a:sy n="33" d="100"/>
      </p:scale>
      <p:origin x="0" y="2268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47A17F-99C0-4FD0-A215-E743AA5B4E3E}"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7A17F-99C0-4FD0-A215-E743AA5B4E3E}"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7A17F-99C0-4FD0-A215-E743AA5B4E3E}"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7A17F-99C0-4FD0-A215-E743AA5B4E3E}"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7A17F-99C0-4FD0-A215-E743AA5B4E3E}"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7A17F-99C0-4FD0-A215-E743AA5B4E3E}"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47A17F-99C0-4FD0-A215-E743AA5B4E3E}" type="datetimeFigureOut">
              <a:rPr lang="en-US" smtClean="0"/>
              <a:pPr/>
              <a:t>4/12/14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7A17F-99C0-4FD0-A215-E743AA5B4E3E}" type="datetimeFigureOut">
              <a:rPr lang="en-US" smtClean="0"/>
              <a:pPr/>
              <a:t>4/12/14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7A17F-99C0-4FD0-A215-E743AA5B4E3E}" type="datetimeFigureOut">
              <a:rPr lang="en-US" smtClean="0"/>
              <a:pPr/>
              <a:t>4/12/14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7A17F-99C0-4FD0-A215-E743AA5B4E3E}"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7A17F-99C0-4FD0-A215-E743AA5B4E3E}"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AA8E2-8D90-4A81-8B9E-66021B37E0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lstStyle>
            <a:lvl1pPr algn="l">
              <a:defRPr sz="1200">
                <a:solidFill>
                  <a:schemeClr val="tx1">
                    <a:lumMod val="95000"/>
                    <a:lumOff val="5000"/>
                  </a:schemeClr>
                </a:solidFill>
              </a:defRPr>
            </a:lvl1pPr>
          </a:lstStyle>
          <a:p>
            <a:fld id="{8547A17F-99C0-4FD0-A215-E743AA5B4E3E}" type="datetimeFigureOut">
              <a:rPr lang="en-US" smtClean="0"/>
              <a:pPr/>
              <a:t>4/12/14</a:t>
            </a:fld>
            <a:endParaRPr lang="en-US"/>
          </a:p>
        </p:txBody>
      </p:sp>
      <p:sp>
        <p:nvSpPr>
          <p:cNvPr id="5" name="Footer Placeholder 4"/>
          <p:cNvSpPr>
            <a:spLocks noGrp="1"/>
          </p:cNvSpPr>
          <p:nvPr>
            <p:ph type="ftr" sz="quarter" idx="3"/>
          </p:nvPr>
        </p:nvSpPr>
        <p:spPr>
          <a:xfrm>
            <a:off x="3124200" y="6356350"/>
            <a:ext cx="2895600" cy="365125"/>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lstStyle>
            <a:lvl1pPr algn="ctr">
              <a:defRPr sz="1200">
                <a:solidFill>
                  <a:schemeClr val="tx1">
                    <a:lumMod val="95000"/>
                    <a:lumOff val="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lstStyle>
            <a:lvl1pPr algn="r">
              <a:defRPr sz="1200">
                <a:solidFill>
                  <a:schemeClr val="tx1">
                    <a:lumMod val="95000"/>
                    <a:lumOff val="5000"/>
                  </a:schemeClr>
                </a:solidFill>
              </a:defRPr>
            </a:lvl1pPr>
          </a:lstStyle>
          <a:p>
            <a:fld id="{944AA8E2-8D90-4A81-8B9E-66021B37E0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95000"/>
              <a:lumOff val="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hyperlink" Target="http://www.youtube.com/watch?v=NPajWzThRy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Bunker Gear and SCBA Safety</a:t>
            </a:r>
            <a:endParaRPr lang="en-US" dirty="0"/>
          </a:p>
        </p:txBody>
      </p:sp>
      <p:sp>
        <p:nvSpPr>
          <p:cNvPr id="3" name="Subtitle 2"/>
          <p:cNvSpPr>
            <a:spLocks noGrp="1"/>
          </p:cNvSpPr>
          <p:nvPr>
            <p:ph type="subTitle" idx="1"/>
          </p:nvPr>
        </p:nvSpPr>
        <p:spPr/>
        <p:txBody>
          <a:bodyPr/>
          <a:lstStyle/>
          <a:p>
            <a:r>
              <a:rPr lang="en-US" dirty="0" smtClean="0"/>
              <a:t>Minimum Requirements Training</a:t>
            </a:r>
          </a:p>
          <a:p>
            <a:r>
              <a:rPr lang="en-US" dirty="0" smtClean="0"/>
              <a:t>4/6/2014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Buddy Breather</a:t>
            </a:r>
            <a:endParaRPr lang="en-US" dirty="0"/>
          </a:p>
        </p:txBody>
      </p:sp>
      <p:pic>
        <p:nvPicPr>
          <p:cNvPr id="4" name="Content Placeholder 3" descr="IMG_6576.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977704" y="2945172"/>
            <a:ext cx="3909308" cy="3657568"/>
          </a:xfrm>
        </p:spPr>
      </p:pic>
      <p:pic>
        <p:nvPicPr>
          <p:cNvPr id="5" name="Content Placeholder 3" descr="IMG_657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375" y="1636813"/>
            <a:ext cx="3372206" cy="3137143"/>
          </a:xfrm>
          <a:prstGeom prst="rect">
            <a:avLst/>
          </a:prstGeom>
        </p:spPr>
      </p:pic>
      <p:pic>
        <p:nvPicPr>
          <p:cNvPr id="6" name="Content Placeholder 3" descr="IMG_658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0844" y="4671551"/>
            <a:ext cx="4277616" cy="2013407"/>
          </a:xfrm>
          <a:prstGeom prst="rect">
            <a:avLst/>
          </a:prstGeom>
          <a:ln w="38100" cmpd="sng">
            <a:solidFill>
              <a:srgbClr val="FFFFFF"/>
            </a:solidFill>
          </a:ln>
        </p:spPr>
      </p:pic>
      <p:sp>
        <p:nvSpPr>
          <p:cNvPr id="3" name="TextBox 2"/>
          <p:cNvSpPr txBox="1"/>
          <p:nvPr/>
        </p:nvSpPr>
        <p:spPr>
          <a:xfrm>
            <a:off x="3853946" y="1600200"/>
            <a:ext cx="5033065" cy="923330"/>
          </a:xfrm>
          <a:prstGeom prst="rect">
            <a:avLst/>
          </a:prstGeom>
          <a:noFill/>
        </p:spPr>
        <p:txBody>
          <a:bodyPr wrap="square" rtlCol="0">
            <a:spAutoFit/>
          </a:bodyPr>
          <a:lstStyle/>
          <a:p>
            <a:r>
              <a:rPr lang="en-US" dirty="0" smtClean="0"/>
              <a:t>-Can connect a partner’s regulator into this</a:t>
            </a:r>
          </a:p>
          <a:p>
            <a:r>
              <a:rPr lang="en-US" dirty="0" smtClean="0"/>
              <a:t>-Can plug multiple buddy breathers together</a:t>
            </a:r>
          </a:p>
          <a:p>
            <a:r>
              <a:rPr lang="en-US" dirty="0" smtClean="0"/>
              <a:t>-Uses the air from the SCBA with highest pressure</a:t>
            </a:r>
            <a:endParaRPr lang="en-US" dirty="0"/>
          </a:p>
        </p:txBody>
      </p:sp>
    </p:spTree>
    <p:extLst>
      <p:ext uri="{BB962C8B-B14F-4D97-AF65-F5344CB8AC3E}">
        <p14:creationId xmlns:p14="http://schemas.microsoft.com/office/powerpoint/2010/main" val="36023421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 Valve &amp; Universal Air Connection</a:t>
            </a:r>
            <a:endParaRPr lang="en-US" dirty="0"/>
          </a:p>
        </p:txBody>
      </p:sp>
      <p:pic>
        <p:nvPicPr>
          <p:cNvPr id="4" name="Content Placeholder 3" descr="IMG_6534.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67544" y="1961617"/>
            <a:ext cx="6799461" cy="2856137"/>
          </a:xfrm>
        </p:spPr>
      </p:pic>
      <p:sp>
        <p:nvSpPr>
          <p:cNvPr id="5" name="TextBox 4"/>
          <p:cNvSpPr txBox="1"/>
          <p:nvPr/>
        </p:nvSpPr>
        <p:spPr>
          <a:xfrm>
            <a:off x="1136844" y="4975252"/>
            <a:ext cx="6863230" cy="1754327"/>
          </a:xfrm>
          <a:prstGeom prst="rect">
            <a:avLst/>
          </a:prstGeom>
          <a:noFill/>
        </p:spPr>
        <p:txBody>
          <a:bodyPr wrap="square" rtlCol="0">
            <a:spAutoFit/>
          </a:bodyPr>
          <a:lstStyle/>
          <a:p>
            <a:pPr algn="ctr"/>
            <a:r>
              <a:rPr lang="en-US" dirty="0" smtClean="0"/>
              <a:t>Valve and UAC are both by the wearer’s right hip</a:t>
            </a:r>
          </a:p>
          <a:p>
            <a:pPr algn="ctr"/>
            <a:r>
              <a:rPr lang="en-US" dirty="0" smtClean="0"/>
              <a:t>You do </a:t>
            </a:r>
            <a:r>
              <a:rPr lang="en-US" dirty="0"/>
              <a:t>not have to push knob to turn </a:t>
            </a:r>
            <a:r>
              <a:rPr lang="en-US" dirty="0" smtClean="0"/>
              <a:t>off valve.  </a:t>
            </a:r>
            <a:endParaRPr lang="en-US" dirty="0"/>
          </a:p>
          <a:p>
            <a:pPr algn="ctr"/>
            <a:r>
              <a:rPr lang="en-US" dirty="0"/>
              <a:t>Ensure you open the valve </a:t>
            </a:r>
            <a:r>
              <a:rPr lang="en-US" dirty="0" smtClean="0"/>
              <a:t>fully.</a:t>
            </a:r>
          </a:p>
          <a:p>
            <a:pPr algn="ctr"/>
            <a:endParaRPr lang="en-US" dirty="0"/>
          </a:p>
          <a:p>
            <a:pPr algn="ctr"/>
            <a:r>
              <a:rPr lang="en-US" dirty="0" smtClean="0"/>
              <a:t>The UAC connects to a RIT/RIC pack from ALL manufacturers.  It DOES NOT connect to your buddy breather.</a:t>
            </a:r>
            <a:endParaRPr lang="en-US" dirty="0"/>
          </a:p>
        </p:txBody>
      </p:sp>
    </p:spTree>
    <p:extLst>
      <p:ext uri="{BB962C8B-B14F-4D97-AF65-F5344CB8AC3E}">
        <p14:creationId xmlns:p14="http://schemas.microsoft.com/office/powerpoint/2010/main" val="2772320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6004" y="67236"/>
            <a:ext cx="5040609" cy="1371600"/>
          </a:xfrm>
        </p:spPr>
        <p:txBody>
          <a:bodyPr>
            <a:normAutofit fontScale="90000"/>
          </a:bodyPr>
          <a:lstStyle/>
          <a:p>
            <a:r>
              <a:rPr lang="en-US" dirty="0" smtClean="0"/>
              <a:t>Pressure Gauge &amp; </a:t>
            </a:r>
            <a:br>
              <a:rPr lang="en-US" dirty="0" smtClean="0"/>
            </a:br>
            <a:r>
              <a:rPr lang="en-US" dirty="0" smtClean="0"/>
              <a:t>PASS Device</a:t>
            </a:r>
            <a:endParaRPr lang="en-US" dirty="0"/>
          </a:p>
        </p:txBody>
      </p:sp>
      <p:pic>
        <p:nvPicPr>
          <p:cNvPr id="3" name="Picture 2" descr="IMG_652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379995" y="1987946"/>
            <a:ext cx="5228362" cy="2468368"/>
          </a:xfrm>
          <a:prstGeom prst="rect">
            <a:avLst/>
          </a:prstGeom>
        </p:spPr>
      </p:pic>
      <p:sp>
        <p:nvSpPr>
          <p:cNvPr id="7" name="TextBox 6"/>
          <p:cNvSpPr txBox="1"/>
          <p:nvPr/>
        </p:nvSpPr>
        <p:spPr>
          <a:xfrm>
            <a:off x="2588159" y="1447800"/>
            <a:ext cx="6529654" cy="2862323"/>
          </a:xfrm>
          <a:prstGeom prst="rect">
            <a:avLst/>
          </a:prstGeom>
          <a:noFill/>
        </p:spPr>
        <p:txBody>
          <a:bodyPr wrap="square" rtlCol="0">
            <a:spAutoFit/>
          </a:bodyPr>
          <a:lstStyle/>
          <a:p>
            <a:r>
              <a:rPr lang="en-US" dirty="0" smtClean="0"/>
              <a:t>-The PASS device turns on when you turn on the air</a:t>
            </a:r>
          </a:p>
          <a:p>
            <a:r>
              <a:rPr lang="en-US" dirty="0" smtClean="0"/>
              <a:t>-Pressure is displayed on top</a:t>
            </a:r>
          </a:p>
          <a:p>
            <a:r>
              <a:rPr lang="en-US" dirty="0" smtClean="0"/>
              <a:t>-The “22”  shows how much air you have left until you reach the end of service time (1/4 tank) at the rate you are breathing.  The PASS quickly chirps when you reach ½</a:t>
            </a:r>
            <a:r>
              <a:rPr lang="en-US" dirty="0"/>
              <a:t> </a:t>
            </a:r>
            <a:r>
              <a:rPr lang="en-US" dirty="0" smtClean="0"/>
              <a:t>and ¼.  The alarm continuously sounds when pressure gets low.</a:t>
            </a:r>
          </a:p>
          <a:p>
            <a:r>
              <a:rPr lang="en-US" dirty="0" smtClean="0"/>
              <a:t>-The PASS device </a:t>
            </a:r>
            <a:r>
              <a:rPr lang="en-US" dirty="0"/>
              <a:t>i</a:t>
            </a:r>
            <a:r>
              <a:rPr lang="en-US" dirty="0" smtClean="0"/>
              <a:t>s integrated within the pressure gauge.  The motion sensor is located within..</a:t>
            </a:r>
          </a:p>
          <a:p>
            <a:r>
              <a:rPr lang="en-US" dirty="0" smtClean="0"/>
              <a:t>-The two buttons to silence the PASS device are on the sides.  These buttons also turn off PASS when pressure is 0 psi</a:t>
            </a:r>
            <a:endParaRPr lang="en-US" dirty="0"/>
          </a:p>
        </p:txBody>
      </p:sp>
      <p:pic>
        <p:nvPicPr>
          <p:cNvPr id="10" name="Picture 9" descr="IMG_652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98025" y="5302519"/>
            <a:ext cx="3843205" cy="1500730"/>
          </a:xfrm>
          <a:prstGeom prst="rect">
            <a:avLst/>
          </a:prstGeom>
        </p:spPr>
      </p:pic>
      <p:sp>
        <p:nvSpPr>
          <p:cNvPr id="11" name="Left Arrow 10"/>
          <p:cNvSpPr/>
          <p:nvPr/>
        </p:nvSpPr>
        <p:spPr>
          <a:xfrm>
            <a:off x="6550899" y="5327526"/>
            <a:ext cx="1246302" cy="807173"/>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3" name="Left Arrow 12"/>
          <p:cNvSpPr/>
          <p:nvPr/>
        </p:nvSpPr>
        <p:spPr>
          <a:xfrm rot="10800000">
            <a:off x="3255417" y="5408587"/>
            <a:ext cx="1246302" cy="807173"/>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Tree>
    <p:extLst>
      <p:ext uri="{BB962C8B-B14F-4D97-AF65-F5344CB8AC3E}">
        <p14:creationId xmlns:p14="http://schemas.microsoft.com/office/powerpoint/2010/main" val="34353509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Device</a:t>
            </a:r>
            <a:endParaRPr lang="en-US" dirty="0"/>
          </a:p>
        </p:txBody>
      </p:sp>
      <p:sp>
        <p:nvSpPr>
          <p:cNvPr id="3" name="Content Placeholder 2"/>
          <p:cNvSpPr>
            <a:spLocks noGrp="1"/>
          </p:cNvSpPr>
          <p:nvPr>
            <p:ph idx="1"/>
          </p:nvPr>
        </p:nvSpPr>
        <p:spPr>
          <a:xfrm>
            <a:off x="304800" y="1600200"/>
            <a:ext cx="8534400" cy="5029200"/>
          </a:xfrm>
        </p:spPr>
        <p:txBody>
          <a:bodyPr>
            <a:normAutofit fontScale="70000" lnSpcReduction="20000"/>
          </a:bodyPr>
          <a:lstStyle/>
          <a:p>
            <a:pPr algn="just"/>
            <a:r>
              <a:rPr lang="en-US" dirty="0" smtClean="0"/>
              <a:t>The Personal Alert Safety System, PASS device for short, is a device worn by a firefighter used to signal others for help.</a:t>
            </a:r>
          </a:p>
          <a:p>
            <a:pPr algn="just"/>
            <a:endParaRPr lang="en-US" dirty="0" smtClean="0"/>
          </a:p>
          <a:p>
            <a:pPr algn="just"/>
            <a:r>
              <a:rPr lang="en-US" dirty="0" smtClean="0"/>
              <a:t>After the air is turned on, the PASS device is actuated:</a:t>
            </a:r>
          </a:p>
          <a:p>
            <a:pPr algn="just">
              <a:buNone/>
            </a:pPr>
            <a:r>
              <a:rPr lang="en-US" dirty="0" smtClean="0"/>
              <a:t>	1-Manually: by pushing the button on the front of the device</a:t>
            </a:r>
          </a:p>
          <a:p>
            <a:pPr algn="just">
              <a:buNone/>
            </a:pPr>
            <a:r>
              <a:rPr lang="en-US" dirty="0" smtClean="0"/>
              <a:t>	2-No motion over time: If a firefighter remains motionless for 20-30 seconds.</a:t>
            </a:r>
          </a:p>
          <a:p>
            <a:pPr algn="just">
              <a:buNone/>
            </a:pPr>
            <a:r>
              <a:rPr lang="en-US" dirty="0" smtClean="0"/>
              <a:t>	3-Impact: if a firefighter falls or tumbles it will actuate</a:t>
            </a:r>
          </a:p>
          <a:p>
            <a:pPr algn="just">
              <a:buNone/>
            </a:pPr>
            <a:r>
              <a:rPr lang="en-US" dirty="0" smtClean="0"/>
              <a:t>	4-Temperature: if you are in a really hot environment the device will sound.</a:t>
            </a:r>
          </a:p>
          <a:p>
            <a:pPr algn="just">
              <a:buNone/>
            </a:pPr>
            <a:endParaRPr lang="en-US" dirty="0" smtClean="0"/>
          </a:p>
          <a:p>
            <a:pPr algn="just"/>
            <a:r>
              <a:rPr lang="en-US" dirty="0" smtClean="0"/>
              <a:t>If you watched videos from the World Trade Center collapse  many of these devices could be heard in the background.  An activated PASS device could mean one of your teammates is in trouble.  Always keep your ears open and be ready to send in a RIT Team if you hear this from inside of a structure.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PASS Device is Actuated </a:t>
            </a:r>
            <a:br>
              <a:rPr lang="en-US" sz="4800" dirty="0" smtClean="0"/>
            </a:br>
            <a:r>
              <a:rPr lang="en-US" sz="4800" dirty="0" smtClean="0"/>
              <a:t>360 Degree Sound</a:t>
            </a:r>
            <a:endParaRPr lang="en-US" sz="4800" dirty="0"/>
          </a:p>
        </p:txBody>
      </p:sp>
      <p:pic>
        <p:nvPicPr>
          <p:cNvPr id="4" name="Content Placeholder 3" descr="IMG_6509.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10800000">
            <a:off x="212819" y="2271609"/>
            <a:ext cx="3287690" cy="4385649"/>
          </a:xfrm>
        </p:spPr>
      </p:pic>
      <p:pic>
        <p:nvPicPr>
          <p:cNvPr id="5" name="Content Placeholder 3" descr="IMG_652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64171" y="4222654"/>
            <a:ext cx="5245298" cy="2468880"/>
          </a:xfrm>
          <a:prstGeom prst="rect">
            <a:avLst/>
          </a:prstGeom>
        </p:spPr>
      </p:pic>
      <p:pic>
        <p:nvPicPr>
          <p:cNvPr id="6" name="Content Placeholder 3" descr="IMG_652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693367" y="1570227"/>
            <a:ext cx="5245299" cy="2468880"/>
          </a:xfrm>
          <a:prstGeom prst="rect">
            <a:avLst/>
          </a:prstGeom>
        </p:spPr>
      </p:pic>
      <p:sp>
        <p:nvSpPr>
          <p:cNvPr id="7" name="Left Arrow 6"/>
          <p:cNvSpPr/>
          <p:nvPr/>
        </p:nvSpPr>
        <p:spPr>
          <a:xfrm rot="13778078">
            <a:off x="5807355" y="4851593"/>
            <a:ext cx="1246302" cy="807173"/>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Left Arrow 7"/>
          <p:cNvSpPr/>
          <p:nvPr/>
        </p:nvSpPr>
        <p:spPr>
          <a:xfrm rot="1139644">
            <a:off x="6255328" y="2911566"/>
            <a:ext cx="1246302" cy="807173"/>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9" name="Left Arrow 8"/>
          <p:cNvSpPr/>
          <p:nvPr/>
        </p:nvSpPr>
        <p:spPr>
          <a:xfrm rot="20356596">
            <a:off x="3279119" y="4233501"/>
            <a:ext cx="1246302" cy="807173"/>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0" name="TextBox 9"/>
          <p:cNvSpPr txBox="1"/>
          <p:nvPr/>
        </p:nvSpPr>
        <p:spPr>
          <a:xfrm>
            <a:off x="212818" y="1597283"/>
            <a:ext cx="3287691" cy="369332"/>
          </a:xfrm>
          <a:prstGeom prst="rect">
            <a:avLst/>
          </a:prstGeom>
          <a:noFill/>
        </p:spPr>
        <p:txBody>
          <a:bodyPr wrap="square" rtlCol="0">
            <a:spAutoFit/>
          </a:bodyPr>
          <a:lstStyle/>
          <a:p>
            <a:r>
              <a:rPr lang="en-US" dirty="0" smtClean="0"/>
              <a:t>-Sound comes out a few places</a:t>
            </a:r>
            <a:endParaRPr lang="en-US" dirty="0"/>
          </a:p>
        </p:txBody>
      </p:sp>
    </p:spTree>
    <p:extLst>
      <p:ext uri="{BB962C8B-B14F-4D97-AF65-F5344CB8AC3E}">
        <p14:creationId xmlns:p14="http://schemas.microsoft.com/office/powerpoint/2010/main" val="38829017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PASS Device is Actuated </a:t>
            </a:r>
            <a:br>
              <a:rPr lang="en-US" sz="4800" dirty="0" smtClean="0"/>
            </a:br>
            <a:r>
              <a:rPr lang="en-US" sz="4800" dirty="0" smtClean="0"/>
              <a:t>Lights</a:t>
            </a:r>
            <a:endParaRPr lang="en-US" sz="4800" dirty="0"/>
          </a:p>
        </p:txBody>
      </p:sp>
      <p:pic>
        <p:nvPicPr>
          <p:cNvPr id="9" name="Content Placeholder 3" descr="IMG_656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293144" y="1786464"/>
            <a:ext cx="2890650" cy="1828800"/>
          </a:xfrm>
          <a:prstGeom prst="rect">
            <a:avLst/>
          </a:prstGeom>
        </p:spPr>
      </p:pic>
      <p:pic>
        <p:nvPicPr>
          <p:cNvPr id="11" name="Picture 10" descr="IMG_655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6630" y="1945713"/>
            <a:ext cx="4297369" cy="2760611"/>
          </a:xfrm>
          <a:prstGeom prst="rect">
            <a:avLst/>
          </a:prstGeom>
        </p:spPr>
      </p:pic>
      <p:pic>
        <p:nvPicPr>
          <p:cNvPr id="13" name="Content Placeholder 3" descr="IMG_654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41538" y="4146189"/>
            <a:ext cx="4626919" cy="2525669"/>
          </a:xfrm>
          <a:prstGeom prst="rect">
            <a:avLst/>
          </a:prstGeom>
          <a:ln w="38100" cmpd="sng">
            <a:solidFill>
              <a:schemeClr val="bg1"/>
            </a:solidFill>
          </a:ln>
        </p:spPr>
      </p:pic>
      <p:pic>
        <p:nvPicPr>
          <p:cNvPr id="8" name="Content Placeholder 3" descr="IMG_6560.jpg"/>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rot="16200000">
            <a:off x="1100998" y="4421626"/>
            <a:ext cx="2671664" cy="1828800"/>
          </a:xfrm>
          <a:ln w="38100" cmpd="sng">
            <a:solidFill>
              <a:srgbClr val="FFFFFF"/>
            </a:solidFill>
          </a:ln>
        </p:spPr>
      </p:pic>
      <p:sp>
        <p:nvSpPr>
          <p:cNvPr id="14" name="TextBox 13"/>
          <p:cNvSpPr txBox="1"/>
          <p:nvPr/>
        </p:nvSpPr>
        <p:spPr>
          <a:xfrm>
            <a:off x="2715279" y="2219087"/>
            <a:ext cx="1980154" cy="923330"/>
          </a:xfrm>
          <a:prstGeom prst="rect">
            <a:avLst/>
          </a:prstGeom>
          <a:noFill/>
        </p:spPr>
        <p:txBody>
          <a:bodyPr wrap="none" rtlCol="0">
            <a:spAutoFit/>
          </a:bodyPr>
          <a:lstStyle/>
          <a:p>
            <a:r>
              <a:rPr lang="en-US" dirty="0"/>
              <a:t>-Blue Suede </a:t>
            </a:r>
            <a:r>
              <a:rPr lang="en-US" dirty="0" smtClean="0"/>
              <a:t>Shoes</a:t>
            </a:r>
          </a:p>
          <a:p>
            <a:endParaRPr lang="en-US" dirty="0"/>
          </a:p>
          <a:p>
            <a:r>
              <a:rPr lang="en-US" dirty="0" smtClean="0"/>
              <a:t>-Red at the head</a:t>
            </a:r>
          </a:p>
        </p:txBody>
      </p:sp>
    </p:spTree>
    <p:extLst>
      <p:ext uri="{BB962C8B-B14F-4D97-AF65-F5344CB8AC3E}">
        <p14:creationId xmlns:p14="http://schemas.microsoft.com/office/powerpoint/2010/main" val="21989521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2340" y="67236"/>
            <a:ext cx="4544273" cy="1371600"/>
          </a:xfrm>
        </p:spPr>
        <p:txBody>
          <a:bodyPr>
            <a:normAutofit fontScale="90000"/>
          </a:bodyPr>
          <a:lstStyle/>
          <a:p>
            <a:r>
              <a:rPr lang="en-US" dirty="0" smtClean="0"/>
              <a:t>Removing</a:t>
            </a:r>
            <a:br>
              <a:rPr lang="en-US" dirty="0" smtClean="0"/>
            </a:br>
            <a:r>
              <a:rPr lang="en-US" dirty="0" smtClean="0"/>
              <a:t>Cylinder</a:t>
            </a:r>
            <a:endParaRPr lang="en-US" dirty="0"/>
          </a:p>
        </p:txBody>
      </p:sp>
      <p:pic>
        <p:nvPicPr>
          <p:cNvPr id="10" name="Picture 9" descr="IMG_728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72714" cy="2743200"/>
          </a:xfrm>
          <a:prstGeom prst="rect">
            <a:avLst/>
          </a:prstGeom>
        </p:spPr>
      </p:pic>
      <p:pic>
        <p:nvPicPr>
          <p:cNvPr id="4" name="Picture 3" descr="IMG_728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5643" y="2057400"/>
            <a:ext cx="3672714" cy="2743200"/>
          </a:xfrm>
          <a:prstGeom prst="rect">
            <a:avLst/>
          </a:prstGeom>
          <a:ln w="38100" cmpd="sng">
            <a:solidFill>
              <a:srgbClr val="FFFFFF"/>
            </a:solidFill>
          </a:ln>
        </p:spPr>
      </p:pic>
      <p:pic>
        <p:nvPicPr>
          <p:cNvPr id="9" name="Picture 8" descr="IMG_727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9167" y="3657600"/>
            <a:ext cx="4284833" cy="3200400"/>
          </a:xfrm>
          <a:prstGeom prst="rect">
            <a:avLst/>
          </a:prstGeom>
          <a:ln w="38100" cmpd="sng">
            <a:solidFill>
              <a:srgbClr val="FFFFFF"/>
            </a:solidFill>
          </a:ln>
        </p:spPr>
      </p:pic>
      <p:sp>
        <p:nvSpPr>
          <p:cNvPr id="11" name="Curved Left Arrow 10"/>
          <p:cNvSpPr/>
          <p:nvPr/>
        </p:nvSpPr>
        <p:spPr>
          <a:xfrm rot="5400000">
            <a:off x="1615952" y="1682262"/>
            <a:ext cx="578250" cy="1328532"/>
          </a:xfrm>
          <a:prstGeom prst="curvedLeftArrow">
            <a:avLst/>
          </a:prstGeom>
          <a:solidFill>
            <a:srgbClr val="FFFF00"/>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wn Arrow 12"/>
          <p:cNvSpPr/>
          <p:nvPr/>
        </p:nvSpPr>
        <p:spPr>
          <a:xfrm rot="10800000">
            <a:off x="7881307" y="3657600"/>
            <a:ext cx="892261" cy="1723990"/>
          </a:xfrm>
          <a:prstGeom prst="downArrow">
            <a:avLst/>
          </a:prstGeom>
          <a:solidFill>
            <a:srgbClr val="FFFF00"/>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4" name="Down Arrow 13"/>
          <p:cNvSpPr/>
          <p:nvPr/>
        </p:nvSpPr>
        <p:spPr>
          <a:xfrm rot="10800000" flipV="1">
            <a:off x="2780453" y="3076610"/>
            <a:ext cx="892261" cy="1723990"/>
          </a:xfrm>
          <a:prstGeom prst="downArrow">
            <a:avLst/>
          </a:prstGeom>
          <a:solidFill>
            <a:srgbClr val="FFFF00"/>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5" name="TextBox 14"/>
          <p:cNvSpPr txBox="1"/>
          <p:nvPr/>
        </p:nvSpPr>
        <p:spPr>
          <a:xfrm>
            <a:off x="135116" y="2855581"/>
            <a:ext cx="2434227" cy="4247317"/>
          </a:xfrm>
          <a:prstGeom prst="rect">
            <a:avLst/>
          </a:prstGeom>
          <a:noFill/>
        </p:spPr>
        <p:txBody>
          <a:bodyPr wrap="square" rtlCol="0">
            <a:spAutoFit/>
          </a:bodyPr>
          <a:lstStyle/>
          <a:p>
            <a:r>
              <a:rPr lang="en-US" dirty="0" smtClean="0"/>
              <a:t>-Turn the cylinder off</a:t>
            </a:r>
          </a:p>
          <a:p>
            <a:endParaRPr lang="en-US" dirty="0" smtClean="0"/>
          </a:p>
          <a:p>
            <a:r>
              <a:rPr lang="en-US" dirty="0" smtClean="0"/>
              <a:t>-</a:t>
            </a:r>
            <a:r>
              <a:rPr lang="en-US" dirty="0"/>
              <a:t>Loosen the cylinder </a:t>
            </a:r>
            <a:r>
              <a:rPr lang="en-US" dirty="0" smtClean="0"/>
              <a:t>strap</a:t>
            </a:r>
          </a:p>
          <a:p>
            <a:endParaRPr lang="en-US" dirty="0"/>
          </a:p>
          <a:p>
            <a:r>
              <a:rPr lang="en-US" dirty="0" smtClean="0"/>
              <a:t>-Rotate the black collar clockwise</a:t>
            </a:r>
          </a:p>
          <a:p>
            <a:endParaRPr lang="en-US" dirty="0" smtClean="0"/>
          </a:p>
          <a:p>
            <a:r>
              <a:rPr lang="en-US" dirty="0" smtClean="0"/>
              <a:t>-Pull the black collar down away from cylinder</a:t>
            </a:r>
          </a:p>
          <a:p>
            <a:endParaRPr lang="en-US" dirty="0" smtClean="0"/>
          </a:p>
          <a:p>
            <a:r>
              <a:rPr lang="en-US" dirty="0" smtClean="0"/>
              <a:t>-The cylinder will pop free and come out</a:t>
            </a:r>
          </a:p>
          <a:p>
            <a:endParaRPr lang="en-US" dirty="0"/>
          </a:p>
        </p:txBody>
      </p:sp>
    </p:spTree>
    <p:extLst>
      <p:ext uri="{BB962C8B-B14F-4D97-AF65-F5344CB8AC3E}">
        <p14:creationId xmlns:p14="http://schemas.microsoft.com/office/powerpoint/2010/main" val="5551581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1537" y="67236"/>
            <a:ext cx="4515076" cy="1371600"/>
          </a:xfrm>
        </p:spPr>
        <p:txBody>
          <a:bodyPr>
            <a:normAutofit fontScale="90000"/>
          </a:bodyPr>
          <a:lstStyle/>
          <a:p>
            <a:r>
              <a:rPr lang="en-US" dirty="0" smtClean="0"/>
              <a:t>Replacing </a:t>
            </a:r>
            <a:br>
              <a:rPr lang="en-US" dirty="0" smtClean="0"/>
            </a:br>
            <a:r>
              <a:rPr lang="en-US" dirty="0" smtClean="0"/>
              <a:t>Cylinder</a:t>
            </a:r>
            <a:endParaRPr lang="en-US" dirty="0"/>
          </a:p>
        </p:txBody>
      </p:sp>
      <p:pic>
        <p:nvPicPr>
          <p:cNvPr id="7" name="Picture 6" descr="IMG_727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59"/>
            <a:ext cx="3672714" cy="2743200"/>
          </a:xfrm>
          <a:prstGeom prst="rect">
            <a:avLst/>
          </a:prstGeom>
        </p:spPr>
      </p:pic>
      <p:pic>
        <p:nvPicPr>
          <p:cNvPr id="9" name="Picture 8" descr="IMG_727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9584" y="1828800"/>
            <a:ext cx="4284833" cy="3200400"/>
          </a:xfrm>
          <a:prstGeom prst="rect">
            <a:avLst/>
          </a:prstGeom>
          <a:ln w="38100" cmpd="sng">
            <a:solidFill>
              <a:srgbClr val="FFFFFF"/>
            </a:solidFill>
          </a:ln>
        </p:spPr>
      </p:pic>
      <p:pic>
        <p:nvPicPr>
          <p:cNvPr id="5" name="Picture 4" descr="IMG_727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5884" y="4143998"/>
            <a:ext cx="3672714" cy="2743200"/>
          </a:xfrm>
          <a:prstGeom prst="rect">
            <a:avLst/>
          </a:prstGeom>
          <a:ln w="38100" cmpd="sng">
            <a:solidFill>
              <a:srgbClr val="FFFFFF"/>
            </a:solidFill>
          </a:ln>
        </p:spPr>
      </p:pic>
      <p:sp>
        <p:nvSpPr>
          <p:cNvPr id="10" name="Down Arrow 9"/>
          <p:cNvSpPr/>
          <p:nvPr/>
        </p:nvSpPr>
        <p:spPr>
          <a:xfrm rot="10800000" flipV="1">
            <a:off x="2634470" y="3178805"/>
            <a:ext cx="892261" cy="1723990"/>
          </a:xfrm>
          <a:prstGeom prst="downArrow">
            <a:avLst/>
          </a:prstGeom>
          <a:solidFill>
            <a:srgbClr val="FFFF00"/>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1" name="Down Arrow 10"/>
          <p:cNvSpPr/>
          <p:nvPr/>
        </p:nvSpPr>
        <p:spPr>
          <a:xfrm rot="10800000" flipV="1">
            <a:off x="129983" y="834732"/>
            <a:ext cx="892261" cy="1723990"/>
          </a:xfrm>
          <a:prstGeom prst="downArrow">
            <a:avLst/>
          </a:prstGeom>
          <a:solidFill>
            <a:srgbClr val="FFFF00"/>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2" name="TextBox 11"/>
          <p:cNvSpPr txBox="1"/>
          <p:nvPr/>
        </p:nvSpPr>
        <p:spPr>
          <a:xfrm>
            <a:off x="272546" y="3354984"/>
            <a:ext cx="1868580" cy="2862323"/>
          </a:xfrm>
          <a:prstGeom prst="rect">
            <a:avLst/>
          </a:prstGeom>
          <a:noFill/>
        </p:spPr>
        <p:txBody>
          <a:bodyPr wrap="square" rtlCol="0">
            <a:spAutoFit/>
          </a:bodyPr>
          <a:lstStyle/>
          <a:p>
            <a:r>
              <a:rPr lang="en-US" dirty="0"/>
              <a:t>-</a:t>
            </a:r>
            <a:r>
              <a:rPr lang="en-US" dirty="0" smtClean="0"/>
              <a:t>Push the cylinder down until it clicks in the socket</a:t>
            </a:r>
          </a:p>
          <a:p>
            <a:endParaRPr lang="en-US" dirty="0"/>
          </a:p>
          <a:p>
            <a:r>
              <a:rPr lang="en-US" dirty="0" smtClean="0"/>
              <a:t>-Tighten the cylinder strap</a:t>
            </a:r>
          </a:p>
          <a:p>
            <a:endParaRPr lang="en-US" dirty="0"/>
          </a:p>
          <a:p>
            <a:r>
              <a:rPr lang="en-US" dirty="0" smtClean="0"/>
              <a:t>-Turn air on to keep breathing</a:t>
            </a:r>
          </a:p>
        </p:txBody>
      </p:sp>
    </p:spTree>
    <p:extLst>
      <p:ext uri="{BB962C8B-B14F-4D97-AF65-F5344CB8AC3E}">
        <p14:creationId xmlns:p14="http://schemas.microsoft.com/office/powerpoint/2010/main" val="16163462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the SCBA- Part 1</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Let’s go over a way to put on the SCBA.</a:t>
            </a:r>
          </a:p>
          <a:p>
            <a:pPr algn="just"/>
            <a:r>
              <a:rPr lang="en-US" dirty="0" smtClean="0"/>
              <a:t>Start with the SCBA in front of you with all straps on your mask and harness fully extended (mind you, when you take off the SCBA you should be extending the straps)</a:t>
            </a:r>
          </a:p>
          <a:p>
            <a:pPr algn="just"/>
            <a:r>
              <a:rPr lang="en-US" dirty="0" smtClean="0"/>
              <a:t>Verify your straps are not entangled with the regulator, pressure gauge/PASS device, and so forth…</a:t>
            </a:r>
          </a:p>
          <a:p>
            <a:pPr algn="just"/>
            <a:r>
              <a:rPr lang="en-US" dirty="0" smtClean="0"/>
              <a:t>A quick inspection to ensure no damage to the SCBA.  If there is damage, take the SCBA out of service and do not 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the SCBA- Part 2</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lgn="just"/>
            <a:r>
              <a:rPr lang="en-US" dirty="0" smtClean="0"/>
              <a:t>Verify the air pressure of your cylinder gauge.  It will need to be within 100 psi of your chest gauge (or resembles the indication in your HUD) </a:t>
            </a:r>
            <a:r>
              <a:rPr lang="en-US" u="sng" dirty="0" smtClean="0"/>
              <a:t>when</a:t>
            </a:r>
            <a:r>
              <a:rPr lang="en-US" dirty="0" smtClean="0"/>
              <a:t> you turn the air on.  Leave your cylinder off for now.  </a:t>
            </a:r>
          </a:p>
          <a:p>
            <a:pPr algn="just"/>
            <a:r>
              <a:rPr lang="en-US" dirty="0" smtClean="0"/>
              <a:t>Put the SCBA on your back like a backpack, right arm first (basis to be explained in a future lecture).  Be careful not to sling your regulator and PASS device into surrounding people or equipment.  You may damage them as a result.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algn="just"/>
            <a:r>
              <a:rPr lang="en-US" dirty="0" smtClean="0"/>
              <a:t>This training is to cover the minimum competency standards necessary for entering a structure fire with the Priceville Volunteer Fire Department.</a:t>
            </a:r>
          </a:p>
          <a:p>
            <a:pPr algn="just"/>
            <a:r>
              <a:rPr lang="en-US" dirty="0" smtClean="0"/>
              <a:t>Upon completion of this training one will be required to complete a written exam with a score of 80% or greater, and will demonstrate being able to put on your bunker gear and SCBA within 2 minutes.</a:t>
            </a:r>
          </a:p>
          <a:p>
            <a:pPr algn="just"/>
            <a:r>
              <a:rPr lang="en-US" dirty="0" smtClean="0"/>
              <a:t>We want you to feel comfortable, competent, and safe while wearing your Personal Protective Equipment.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the SCBA- Part 3</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gn="just"/>
            <a:r>
              <a:rPr lang="en-US" dirty="0" smtClean="0"/>
              <a:t>While leaning forward grab and pull the shoulder straps straight down.  Put the SCBA into a position of comfort on your back.</a:t>
            </a:r>
          </a:p>
          <a:p>
            <a:pPr algn="just"/>
            <a:r>
              <a:rPr lang="en-US" dirty="0" smtClean="0"/>
              <a:t>Connect the buckle for the waist straps.  Pull the loose ends of the straps and tighten it to your waist.  You should be able to breathe and have a good range of motion.</a:t>
            </a:r>
          </a:p>
          <a:p>
            <a:pPr algn="just"/>
            <a:r>
              <a:rPr lang="en-US" dirty="0" smtClean="0"/>
              <a:t>Place your chin into the bottom of the mask and pull the webbing/straps of the mask over your head.  Tighten the mask to your head by pulling the straps towards your back starting with the jaw straps, then temple straps, then  finally top strap.  Webbing of strap should be positioned in the middle of the back of your head.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the SCBA- Part 4</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algn="just"/>
            <a:r>
              <a:rPr lang="en-US" dirty="0" smtClean="0"/>
              <a:t>Verifying a good face seal is done by taking the regulator and plugging it in to the mask.  While the air is off, take a deep breath.  If the mask sucks to your face, and you feel no air around the mask, continue your test by exhaling.  When you exhale, you should not feel air passing around the seal.  It should all pass through an exhalation valve.  If you feel air passing the seal, re-tighten the straps and check your seal again.  If the mask doesn’t function correctly, it is not safe to use and should be placed out of service and a different mask should be worn.  Facial hair and the shape/size of your face will effect a face seal.  Seek assistance if you have problems.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the SCBA- Part 5</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lgn="just"/>
            <a:r>
              <a:rPr lang="en-US" dirty="0" smtClean="0"/>
              <a:t>Turn the cylinder valve on (if you hear air bleeding through the MMR go ahead and shut the Emergency Bypass or press the off button the MMR).  </a:t>
            </a:r>
          </a:p>
          <a:p>
            <a:pPr algn="just"/>
            <a:r>
              <a:rPr lang="en-US" dirty="0" smtClean="0"/>
              <a:t>Check the pressure of the chest pressure gauge -or- HUD.  Verify the gauges are within 100 psi of each other -or- HUD resembles the pressure of the cylinder gauge.</a:t>
            </a:r>
          </a:p>
          <a:p>
            <a:pPr algn="just"/>
            <a:r>
              <a:rPr lang="en-US" dirty="0" smtClean="0"/>
              <a:t>Only when you are ready to enter the unsafe environment, plug the MMR into the mask as you do not want to waste air beforehand.  When you plug it in, take a deep breath to turn the regulator on.  From there control your breathing to make the cylinder last.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Wearing the SCBA</a:t>
            </a:r>
            <a:endParaRPr lang="en-US" dirty="0"/>
          </a:p>
        </p:txBody>
      </p:sp>
      <p:sp>
        <p:nvSpPr>
          <p:cNvPr id="5" name="Content Placeholder 4"/>
          <p:cNvSpPr>
            <a:spLocks noGrp="1"/>
          </p:cNvSpPr>
          <p:nvPr>
            <p:ph idx="1"/>
          </p:nvPr>
        </p:nvSpPr>
        <p:spPr>
          <a:xfrm>
            <a:off x="457200" y="1600200"/>
            <a:ext cx="6248400" cy="4525963"/>
          </a:xfrm>
        </p:spPr>
        <p:txBody>
          <a:bodyPr>
            <a:normAutofit fontScale="77500" lnSpcReduction="20000"/>
          </a:bodyPr>
          <a:lstStyle/>
          <a:p>
            <a:pPr algn="just"/>
            <a:r>
              <a:rPr lang="en-US" dirty="0" smtClean="0"/>
              <a:t>While wearing the SCBA you should always be attentive to how much air you have left.  Remember, the amount of time you wear it into a scene equals the amount of time you need to get out of a scene.  Get out before you run out. </a:t>
            </a:r>
          </a:p>
          <a:p>
            <a:pPr algn="just"/>
            <a:r>
              <a:rPr lang="en-US" dirty="0" smtClean="0"/>
              <a:t>Although rated for 30 minutes, a SCBA’s usable time will depend on many factors: health of the wearer, physical condition of the wearer, activity being performed.</a:t>
            </a:r>
          </a:p>
          <a:p>
            <a:pPr algn="just"/>
            <a:r>
              <a:rPr lang="en-US" dirty="0" smtClean="0"/>
              <a:t>To extend the usable time effort should be placed in remaining calm and controlling your breathing.</a:t>
            </a:r>
            <a:endParaRPr lang="en-US" dirty="0"/>
          </a:p>
        </p:txBody>
      </p:sp>
      <p:pic>
        <p:nvPicPr>
          <p:cNvPr id="6" name="Picture 2"/>
          <p:cNvPicPr>
            <a:picLocks noChangeAspect="1" noChangeArrowheads="1"/>
          </p:cNvPicPr>
          <p:nvPr/>
        </p:nvPicPr>
        <p:blipFill>
          <a:blip r:embed="rId2" cstate="print"/>
          <a:srcRect l="32491" t="18520" r="33837" b="22554"/>
          <a:stretch>
            <a:fillRect/>
          </a:stretch>
        </p:blipFill>
        <p:spPr bwMode="auto">
          <a:xfrm>
            <a:off x="6858000" y="1600200"/>
            <a:ext cx="2133600" cy="298704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Uh-Oh- Part 1</a:t>
            </a:r>
            <a:endParaRPr lang="en-US" dirty="0"/>
          </a:p>
        </p:txBody>
      </p:sp>
      <p:sp>
        <p:nvSpPr>
          <p:cNvPr id="3" name="Content Placeholder 2"/>
          <p:cNvSpPr>
            <a:spLocks noGrp="1"/>
          </p:cNvSpPr>
          <p:nvPr>
            <p:ph idx="1"/>
          </p:nvPr>
        </p:nvSpPr>
        <p:spPr>
          <a:xfrm>
            <a:off x="3505200" y="1600200"/>
            <a:ext cx="5410200" cy="4953000"/>
          </a:xfrm>
        </p:spPr>
        <p:txBody>
          <a:bodyPr>
            <a:normAutofit fontScale="85000" lnSpcReduction="20000"/>
          </a:bodyPr>
          <a:lstStyle/>
          <a:p>
            <a:pPr algn="just"/>
            <a:r>
              <a:rPr lang="en-US" dirty="0" smtClean="0"/>
              <a:t>When the cylinder pressure drops to 1000-1500 psi, your mask will start vibrating and you will hear and alarm.  This means you are out of air and might have 5 minutes of air to get out of the fire.</a:t>
            </a:r>
          </a:p>
          <a:p>
            <a:pPr algn="just"/>
            <a:r>
              <a:rPr lang="en-US" dirty="0" smtClean="0"/>
              <a:t>A disadvantage is this air used to vibrate your mask and make the noise is coming from the remaining air in your SCBA.  This is the time to get your partner and exit the structure.</a:t>
            </a:r>
            <a:endParaRPr lang="en-US" dirty="0"/>
          </a:p>
        </p:txBody>
      </p:sp>
      <p:pic>
        <p:nvPicPr>
          <p:cNvPr id="2050" name="Picture 2" descr="Smoke and Fire inside house"/>
          <p:cNvPicPr>
            <a:picLocks noChangeAspect="1" noChangeArrowheads="1"/>
          </p:cNvPicPr>
          <p:nvPr/>
        </p:nvPicPr>
        <p:blipFill>
          <a:blip r:embed="rId2" cstate="print"/>
          <a:srcRect/>
          <a:stretch>
            <a:fillRect/>
          </a:stretch>
        </p:blipFill>
        <p:spPr bwMode="auto">
          <a:xfrm>
            <a:off x="228600" y="2057400"/>
            <a:ext cx="3048000" cy="20288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Uh-Oh- Part 2</a:t>
            </a:r>
            <a:endParaRPr lang="en-US" dirty="0"/>
          </a:p>
        </p:txBody>
      </p:sp>
      <p:sp>
        <p:nvSpPr>
          <p:cNvPr id="3" name="Content Placeholder 2"/>
          <p:cNvSpPr>
            <a:spLocks noGrp="1"/>
          </p:cNvSpPr>
          <p:nvPr>
            <p:ph idx="1"/>
          </p:nvPr>
        </p:nvSpPr>
        <p:spPr>
          <a:xfrm>
            <a:off x="228600" y="1600200"/>
            <a:ext cx="4724400" cy="5105400"/>
          </a:xfrm>
        </p:spPr>
        <p:txBody>
          <a:bodyPr>
            <a:normAutofit fontScale="70000" lnSpcReduction="20000"/>
          </a:bodyPr>
          <a:lstStyle/>
          <a:p>
            <a:pPr algn="just"/>
            <a:r>
              <a:rPr lang="en-US" dirty="0" smtClean="0"/>
              <a:t>If your regulator fails, you can use the emergency bypass valve.  It will give you air while it is open.  To use this, you crack open the valve long enough to get your air, then shut it off</a:t>
            </a:r>
            <a:r>
              <a:rPr lang="en-US" dirty="0" smtClean="0"/>
              <a:t>.  You can also push it like a </a:t>
            </a:r>
            <a:r>
              <a:rPr lang="en-US" dirty="0" smtClean="0"/>
              <a:t>bu</a:t>
            </a:r>
            <a:r>
              <a:rPr lang="en-US" dirty="0" smtClean="0"/>
              <a:t>tton to give yourself a puff of air.  </a:t>
            </a:r>
            <a:r>
              <a:rPr lang="en-US" dirty="0" smtClean="0"/>
              <a:t>You repeat this over and over again as you leave the structure with your partner.  Your equipment is no longer safe to use.</a:t>
            </a:r>
          </a:p>
          <a:p>
            <a:pPr algn="just"/>
            <a:endParaRPr lang="en-US" dirty="0" smtClean="0"/>
          </a:p>
          <a:p>
            <a:pPr algn="just"/>
            <a:r>
              <a:rPr lang="en-US" dirty="0" smtClean="0"/>
              <a:t>The emergency bypass valve is not to be used to cool your face or clear condensate from the mask.</a:t>
            </a:r>
            <a:endParaRPr lang="en-US" dirty="0"/>
          </a:p>
        </p:txBody>
      </p:sp>
      <p:pic>
        <p:nvPicPr>
          <p:cNvPr id="26626" name="Picture 2" descr="http://www.gilroydispatch.com/content/img/f212351/fire_flame_inside_ls.jpg"/>
          <p:cNvPicPr>
            <a:picLocks noChangeAspect="1" noChangeArrowheads="1"/>
          </p:cNvPicPr>
          <p:nvPr/>
        </p:nvPicPr>
        <p:blipFill>
          <a:blip r:embed="rId2" cstate="print"/>
          <a:srcRect/>
          <a:stretch>
            <a:fillRect/>
          </a:stretch>
        </p:blipFill>
        <p:spPr bwMode="auto">
          <a:xfrm>
            <a:off x="5181600" y="1981200"/>
            <a:ext cx="3810000" cy="30003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Uh-Oh- Part 3</a:t>
            </a:r>
            <a:endParaRPr lang="en-US" dirty="0"/>
          </a:p>
        </p:txBody>
      </p:sp>
      <p:sp>
        <p:nvSpPr>
          <p:cNvPr id="3" name="Content Placeholder 2"/>
          <p:cNvSpPr>
            <a:spLocks noGrp="1"/>
          </p:cNvSpPr>
          <p:nvPr>
            <p:ph idx="1"/>
          </p:nvPr>
        </p:nvSpPr>
        <p:spPr>
          <a:xfrm>
            <a:off x="3429000" y="1524000"/>
            <a:ext cx="5638800" cy="5181600"/>
          </a:xfrm>
          <a:solidFill>
            <a:schemeClr val="accent6">
              <a:lumMod val="40000"/>
              <a:lumOff val="60000"/>
              <a:alpha val="40000"/>
            </a:schemeClr>
          </a:solidFill>
        </p:spPr>
        <p:txBody>
          <a:bodyPr>
            <a:noAutofit/>
          </a:bodyPr>
          <a:lstStyle/>
          <a:p>
            <a:pPr marL="0" indent="0" algn="just">
              <a:buNone/>
            </a:pPr>
            <a:r>
              <a:rPr lang="en-US" sz="1500" dirty="0" smtClean="0"/>
              <a:t>If you run out of air, you have a several options.  Although not the most favorable, these are last ditch methods to get a little bit of air and get out.  The biggest thing is to slow down, stay calm and think clearly.  Find a window, door, or make your own exit.</a:t>
            </a:r>
          </a:p>
          <a:p>
            <a:pPr marL="0" indent="0" algn="just">
              <a:buNone/>
            </a:pPr>
            <a:r>
              <a:rPr lang="en-US" sz="1500" dirty="0" smtClean="0"/>
              <a:t>1- Connecting to your partner’s buddy breathing line.  You disconnect your air line and MMR from your SCBA and connect it to the buddy breather line of your partner’s SCBA.  </a:t>
            </a:r>
          </a:p>
          <a:p>
            <a:pPr marL="0" indent="0" algn="just">
              <a:buNone/>
            </a:pPr>
            <a:r>
              <a:rPr lang="en-US" sz="1500" dirty="0" smtClean="0"/>
              <a:t>2-Sharing your air with your partner.  Take turns with the regulator, holding  your breath while your partner breathes from the regulator.  You can do the same if you both have buddy breathing quick disconnect fittings.</a:t>
            </a:r>
          </a:p>
          <a:p>
            <a:pPr marL="0" indent="0" algn="just">
              <a:buNone/>
            </a:pPr>
            <a:r>
              <a:rPr lang="en-US" sz="1500" dirty="0" smtClean="0"/>
              <a:t>3-Using your Nomex hood.  Taking your hood off and stuffing it in the hole of your mask will filter a little bit of particulate and smoke, but it won’t provide the oxygen or cool temperatures your lungs really need.</a:t>
            </a:r>
          </a:p>
          <a:p>
            <a:pPr marL="0" indent="0" algn="just">
              <a:buNone/>
            </a:pPr>
            <a:r>
              <a:rPr lang="en-US" sz="1500" dirty="0" smtClean="0"/>
              <a:t>4-Using the Universal Air Connection when the RIT Team arrives.</a:t>
            </a:r>
          </a:p>
          <a:p>
            <a:pPr algn="just">
              <a:buNone/>
            </a:pPr>
            <a:r>
              <a:rPr lang="en-US" sz="1500" dirty="0" smtClean="0"/>
              <a:t>	</a:t>
            </a:r>
          </a:p>
          <a:p>
            <a:pPr marL="0" indent="0" algn="just">
              <a:buNone/>
            </a:pPr>
            <a:r>
              <a:rPr lang="en-US" sz="1500" dirty="0" smtClean="0"/>
              <a:t>Last, but not least, NEVER, NEVER, NEVER, NEVER take your mask off inside of a fire.</a:t>
            </a:r>
            <a:endParaRPr lang="en-US" sz="1500" dirty="0"/>
          </a:p>
        </p:txBody>
      </p:sp>
      <p:pic>
        <p:nvPicPr>
          <p:cNvPr id="27650" name="Picture 2" descr="http://3.bp.blogspot.com/_XPV8YKZH7Ww/TA2MDMG6TKI/AAAAAAAABEE/kXpYKsyFQ_s/s1600/100_0053.jpg"/>
          <p:cNvPicPr>
            <a:picLocks noChangeAspect="1" noChangeArrowheads="1"/>
          </p:cNvPicPr>
          <p:nvPr/>
        </p:nvPicPr>
        <p:blipFill>
          <a:blip r:embed="rId2" cstate="print"/>
          <a:srcRect/>
          <a:stretch>
            <a:fillRect/>
          </a:stretch>
        </p:blipFill>
        <p:spPr bwMode="auto">
          <a:xfrm>
            <a:off x="76200" y="1600200"/>
            <a:ext cx="3352800" cy="2514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SCBA Wrap-Up</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SCBA is to be used at all times when a toxic environment is, or can be present.  This is to include all fires, during overhaul of scenes (looking for fire), HazMat scenes, where IC deems necessary, or any other environment where respiratory distress can occur.</a:t>
            </a:r>
          </a:p>
          <a:p>
            <a:pPr algn="just"/>
            <a:r>
              <a:rPr lang="en-US" dirty="0" smtClean="0"/>
              <a:t>Obviously SCBAs are not worn in the rehab area/cold zone of fire ground operations.  You will need a chance to cool down uninhibited.</a:t>
            </a:r>
          </a:p>
          <a:p>
            <a:pPr algn="just"/>
            <a:r>
              <a:rPr lang="en-US" dirty="0" smtClean="0"/>
              <a:t>To talk while wearing a SCBA, speak at the same tone and rate you would use during a normal conversation.  Screaming in your mask will not render effective communications whether face-to-face or over the radio.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Bunker Gear</a:t>
            </a:r>
            <a:endParaRPr lang="en-US" dirty="0"/>
          </a:p>
        </p:txBody>
      </p:sp>
      <p:pic>
        <p:nvPicPr>
          <p:cNvPr id="32770" name="Picture 2" descr="http://www.pricevillefire.com/uploads/1/3/5/6/1356337/2751830_orig.jpg"/>
          <p:cNvPicPr>
            <a:picLocks noChangeAspect="1" noChangeArrowheads="1"/>
          </p:cNvPicPr>
          <p:nvPr/>
        </p:nvPicPr>
        <p:blipFill>
          <a:blip r:embed="rId2" cstate="print"/>
          <a:srcRect/>
          <a:stretch>
            <a:fillRect/>
          </a:stretch>
        </p:blipFill>
        <p:spPr bwMode="auto">
          <a:xfrm>
            <a:off x="1238250" y="1600200"/>
            <a:ext cx="6667500" cy="50006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Bunker Gear</a:t>
            </a:r>
            <a:endParaRPr lang="en-US" dirty="0"/>
          </a:p>
        </p:txBody>
      </p:sp>
      <p:sp>
        <p:nvSpPr>
          <p:cNvPr id="3" name="Content Placeholder 2"/>
          <p:cNvSpPr>
            <a:spLocks noGrp="1"/>
          </p:cNvSpPr>
          <p:nvPr>
            <p:ph idx="1"/>
          </p:nvPr>
        </p:nvSpPr>
        <p:spPr>
          <a:xfrm>
            <a:off x="3048000" y="1600200"/>
            <a:ext cx="5867400" cy="5105400"/>
          </a:xfrm>
        </p:spPr>
        <p:txBody>
          <a:bodyPr>
            <a:normAutofit fontScale="62500" lnSpcReduction="20000"/>
          </a:bodyPr>
          <a:lstStyle/>
          <a:p>
            <a:pPr algn="just"/>
            <a:r>
              <a:rPr lang="en-US" dirty="0" smtClean="0"/>
              <a:t>Bunker gear is the fire resistant protective clothing we wear to protect us from many of the elements we encounter.  They do not protect us from all hazards so IC will have to determine if the gear is sufficient protection for the various scenes.</a:t>
            </a:r>
          </a:p>
          <a:p>
            <a:pPr algn="just"/>
            <a:r>
              <a:rPr lang="en-US" dirty="0" smtClean="0"/>
              <a:t>The various materials used become the 3 distinct layers which our jackets and pants contain:</a:t>
            </a:r>
          </a:p>
          <a:p>
            <a:pPr algn="just">
              <a:buNone/>
            </a:pPr>
            <a:r>
              <a:rPr lang="en-US" dirty="0" smtClean="0"/>
              <a:t>	1- Outer shell: Tough outer layer designed to be the protective layer</a:t>
            </a:r>
          </a:p>
          <a:p>
            <a:pPr algn="just">
              <a:buNone/>
            </a:pPr>
            <a:r>
              <a:rPr lang="en-US" dirty="0" smtClean="0"/>
              <a:t>	2- Moisture barrier: This layer makes the bunker gear moisture resistant</a:t>
            </a:r>
          </a:p>
          <a:p>
            <a:pPr algn="just">
              <a:buNone/>
            </a:pPr>
            <a:r>
              <a:rPr lang="en-US" dirty="0" smtClean="0"/>
              <a:t>	3- Insulation layer: This layer protects you from the high temperatures.</a:t>
            </a:r>
          </a:p>
          <a:p>
            <a:pPr algn="just">
              <a:buNone/>
            </a:pPr>
            <a:endParaRPr lang="en-US" dirty="0" smtClean="0"/>
          </a:p>
          <a:p>
            <a:pPr algn="just">
              <a:buNone/>
            </a:pPr>
            <a:r>
              <a:rPr lang="en-US" dirty="0" smtClean="0"/>
              <a:t>	Typically the moisture barrier and the insulation layer are sewn together and designed to be removed and washed as a unit.</a:t>
            </a:r>
            <a:endParaRPr lang="en-US" dirty="0"/>
          </a:p>
        </p:txBody>
      </p:sp>
      <p:pic>
        <p:nvPicPr>
          <p:cNvPr id="28677" name="Picture 5"/>
          <p:cNvPicPr>
            <a:picLocks noChangeAspect="1" noChangeArrowheads="1"/>
          </p:cNvPicPr>
          <p:nvPr/>
        </p:nvPicPr>
        <p:blipFill>
          <a:blip r:embed="rId2" cstate="print"/>
          <a:srcRect l="43125" t="21875" r="41875" b="57031"/>
          <a:stretch>
            <a:fillRect/>
          </a:stretch>
        </p:blipFill>
        <p:spPr bwMode="auto">
          <a:xfrm>
            <a:off x="76200" y="1371600"/>
            <a:ext cx="1524000" cy="1714500"/>
          </a:xfrm>
          <a:prstGeom prst="rect">
            <a:avLst/>
          </a:prstGeom>
          <a:noFill/>
          <a:ln w="9525">
            <a:noFill/>
            <a:miter lim="800000"/>
            <a:headEnd/>
            <a:tailEnd/>
          </a:ln>
          <a:effectLst/>
        </p:spPr>
      </p:pic>
      <p:pic>
        <p:nvPicPr>
          <p:cNvPr id="28678" name="Picture 6"/>
          <p:cNvPicPr>
            <a:picLocks noChangeAspect="1" noChangeArrowheads="1"/>
          </p:cNvPicPr>
          <p:nvPr/>
        </p:nvPicPr>
        <p:blipFill>
          <a:blip r:embed="rId3" cstate="print"/>
          <a:srcRect l="43750" t="21875" r="40625" b="57813"/>
          <a:stretch>
            <a:fillRect/>
          </a:stretch>
        </p:blipFill>
        <p:spPr bwMode="auto">
          <a:xfrm>
            <a:off x="1371600" y="3124200"/>
            <a:ext cx="1676400" cy="1743456"/>
          </a:xfrm>
          <a:prstGeom prst="rect">
            <a:avLst/>
          </a:prstGeom>
          <a:noFill/>
          <a:ln w="9525">
            <a:noFill/>
            <a:miter lim="800000"/>
            <a:headEnd/>
            <a:tailEnd/>
          </a:ln>
          <a:effectLst/>
        </p:spPr>
      </p:pic>
      <p:pic>
        <p:nvPicPr>
          <p:cNvPr id="28679" name="Picture 7"/>
          <p:cNvPicPr>
            <a:picLocks noChangeAspect="1" noChangeArrowheads="1"/>
          </p:cNvPicPr>
          <p:nvPr/>
        </p:nvPicPr>
        <p:blipFill>
          <a:blip r:embed="rId4" cstate="print"/>
          <a:srcRect l="43125" t="21094" r="41875" b="58594"/>
          <a:stretch>
            <a:fillRect/>
          </a:stretch>
        </p:blipFill>
        <p:spPr bwMode="auto">
          <a:xfrm>
            <a:off x="76200" y="4953000"/>
            <a:ext cx="1676400" cy="18161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SCBA</a:t>
            </a:r>
            <a:endParaRPr lang="en-US" dirty="0"/>
          </a:p>
        </p:txBody>
      </p:sp>
      <p:sp>
        <p:nvSpPr>
          <p:cNvPr id="3" name="Content Placeholder 2"/>
          <p:cNvSpPr>
            <a:spLocks noGrp="1"/>
          </p:cNvSpPr>
          <p:nvPr>
            <p:ph idx="1"/>
          </p:nvPr>
        </p:nvSpPr>
        <p:spPr/>
        <p:txBody>
          <a:bodyPr/>
          <a:lstStyle/>
          <a:p>
            <a:pPr algn="just"/>
            <a:r>
              <a:rPr lang="en-US" dirty="0" smtClean="0"/>
              <a:t>We use a Dräger brand Self Contained Breathing Apparatus (SCBA for short)</a:t>
            </a:r>
          </a:p>
          <a:p>
            <a:pPr algn="just"/>
            <a:r>
              <a:rPr lang="en-US" dirty="0" smtClean="0"/>
              <a:t>The SCBA is used to provide respiratory protection from smoke, heated gases,  and various chemicals which are put airborne from toxic environments and fires.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Rescue Device</a:t>
            </a:r>
            <a:endParaRPr lang="en-US" dirty="0"/>
          </a:p>
        </p:txBody>
      </p:sp>
      <p:sp>
        <p:nvSpPr>
          <p:cNvPr id="5" name="Content Placeholder 4"/>
          <p:cNvSpPr>
            <a:spLocks noGrp="1"/>
          </p:cNvSpPr>
          <p:nvPr>
            <p:ph idx="1"/>
          </p:nvPr>
        </p:nvSpPr>
        <p:spPr>
          <a:xfrm>
            <a:off x="457200" y="1600200"/>
            <a:ext cx="5410200" cy="4876800"/>
          </a:xfrm>
        </p:spPr>
        <p:txBody>
          <a:bodyPr>
            <a:normAutofit fontScale="92500" lnSpcReduction="10000"/>
          </a:bodyPr>
          <a:lstStyle/>
          <a:p>
            <a:pPr algn="just"/>
            <a:r>
              <a:rPr lang="en-US" dirty="0" smtClean="0"/>
              <a:t>Your bunker gear contains a built-in harness to help drag you out of unsafe situations.  The handle is located under the collar.  When deployed, it tightens straps under your arms as seen in the picture.</a:t>
            </a:r>
          </a:p>
          <a:p>
            <a:pPr algn="just"/>
            <a:r>
              <a:rPr lang="en-US" dirty="0" smtClean="0"/>
              <a:t>A faster method might be to roll the firefighter onto their SCBA cylinder and drag them by the harness straps.</a:t>
            </a:r>
            <a:endParaRPr lang="en-US" dirty="0"/>
          </a:p>
        </p:txBody>
      </p:sp>
      <p:pic>
        <p:nvPicPr>
          <p:cNvPr id="6" name="Picture 2" descr="http://www.greatlakesfire.com/images/coatcu23.jpg"/>
          <p:cNvPicPr>
            <a:picLocks noChangeAspect="1" noChangeArrowheads="1"/>
          </p:cNvPicPr>
          <p:nvPr/>
        </p:nvPicPr>
        <p:blipFill>
          <a:blip r:embed="rId2" cstate="print"/>
          <a:srcRect/>
          <a:stretch>
            <a:fillRect/>
          </a:stretch>
        </p:blipFill>
        <p:spPr bwMode="auto">
          <a:xfrm>
            <a:off x="6781800" y="1981200"/>
            <a:ext cx="2057400" cy="2057400"/>
          </a:xfrm>
          <a:prstGeom prst="rect">
            <a:avLst/>
          </a:prstGeom>
          <a:noFill/>
          <a:effectLst>
            <a:outerShdw blurRad="76200" dist="38100" dir="2700000" algn="tl" rotWithShape="0">
              <a:schemeClr val="accent6">
                <a:lumMod val="20000"/>
                <a:lumOff val="80000"/>
                <a:alpha val="50000"/>
              </a:schemeClr>
            </a:outerShdw>
          </a:effectLst>
        </p:spPr>
      </p:pic>
      <p:pic>
        <p:nvPicPr>
          <p:cNvPr id="30723" name="Picture 3"/>
          <p:cNvPicPr>
            <a:picLocks noChangeAspect="1" noChangeArrowheads="1"/>
          </p:cNvPicPr>
          <p:nvPr/>
        </p:nvPicPr>
        <p:blipFill>
          <a:blip r:embed="rId3" cstate="print"/>
          <a:srcRect l="15000" t="44531" r="41250" b="27344"/>
          <a:stretch>
            <a:fillRect/>
          </a:stretch>
        </p:blipFill>
        <p:spPr bwMode="auto">
          <a:xfrm>
            <a:off x="5943600" y="5181600"/>
            <a:ext cx="3124200" cy="160673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Bunker Gear Parts</a:t>
            </a:r>
            <a:endParaRPr lang="en-US" dirty="0"/>
          </a:p>
        </p:txBody>
      </p:sp>
      <p:sp>
        <p:nvSpPr>
          <p:cNvPr id="3" name="Content Placeholder 2"/>
          <p:cNvSpPr>
            <a:spLocks noGrp="1"/>
          </p:cNvSpPr>
          <p:nvPr>
            <p:ph idx="1"/>
          </p:nvPr>
        </p:nvSpPr>
        <p:spPr>
          <a:xfrm>
            <a:off x="2286000" y="1600200"/>
            <a:ext cx="6705600" cy="5105400"/>
          </a:xfrm>
        </p:spPr>
        <p:txBody>
          <a:bodyPr>
            <a:normAutofit fontScale="70000" lnSpcReduction="20000"/>
          </a:bodyPr>
          <a:lstStyle/>
          <a:p>
            <a:pPr algn="just"/>
            <a:r>
              <a:rPr lang="en-US" dirty="0" smtClean="0"/>
              <a:t>The remaining portion of your gear are the gloves, Nomex flash hood, helmet, boots, and reflective Class 3 vest.</a:t>
            </a:r>
          </a:p>
          <a:p>
            <a:pPr algn="just"/>
            <a:r>
              <a:rPr lang="en-US" dirty="0" smtClean="0"/>
              <a:t>Obviously the gloves protect your hands, the helmet protects your head, and the boots protect your feet.  </a:t>
            </a:r>
          </a:p>
          <a:p>
            <a:pPr algn="just"/>
            <a:r>
              <a:rPr lang="en-US" dirty="0" smtClean="0"/>
              <a:t>The Nomex hood is to protect the areas of your head and neck left exposed by the mask and jacket.  You must wear it when you are fighting a fire.</a:t>
            </a:r>
          </a:p>
          <a:p>
            <a:pPr algn="just"/>
            <a:r>
              <a:rPr lang="en-US" dirty="0" smtClean="0"/>
              <a:t>The reflective Class 3 vest is a must whenever you are working on a car accident, near any active roadway, or can somehow be put into traffic.  It is a must regardless  of time of day.  A reflective vest is to be worn </a:t>
            </a:r>
            <a:r>
              <a:rPr lang="en-US" b="1" u="sng" dirty="0" smtClean="0"/>
              <a:t>in conjunction with your bunker gear </a:t>
            </a:r>
            <a:r>
              <a:rPr lang="en-US" dirty="0" smtClean="0"/>
              <a:t>while working in such locations… regardless of temperature outside.</a:t>
            </a:r>
            <a:endParaRPr lang="en-US" dirty="0"/>
          </a:p>
        </p:txBody>
      </p:sp>
      <p:pic>
        <p:nvPicPr>
          <p:cNvPr id="34820" name="Picture 4" descr="http://www.fire-end.com/graphics/Lionvesttomnew.jpg"/>
          <p:cNvPicPr>
            <a:picLocks noChangeAspect="1" noChangeArrowheads="1"/>
          </p:cNvPicPr>
          <p:nvPr/>
        </p:nvPicPr>
        <p:blipFill>
          <a:blip r:embed="rId2" cstate="print"/>
          <a:srcRect/>
          <a:stretch>
            <a:fillRect/>
          </a:stretch>
        </p:blipFill>
        <p:spPr bwMode="auto">
          <a:xfrm>
            <a:off x="152401" y="4322323"/>
            <a:ext cx="1600200" cy="2383277"/>
          </a:xfrm>
          <a:prstGeom prst="rect">
            <a:avLst/>
          </a:prstGeom>
          <a:noFill/>
        </p:spPr>
      </p:pic>
      <p:pic>
        <p:nvPicPr>
          <p:cNvPr id="34822" name="Picture 6" descr="http://www2.dupont.com/Personal_Protection/en_HK/assets/images/AP_images_2007.11.15/NOMEX_Firefighter.jpg"/>
          <p:cNvPicPr>
            <a:picLocks noChangeAspect="1" noChangeArrowheads="1"/>
          </p:cNvPicPr>
          <p:nvPr/>
        </p:nvPicPr>
        <p:blipFill>
          <a:blip r:embed="rId3" cstate="print"/>
          <a:srcRect/>
          <a:stretch>
            <a:fillRect/>
          </a:stretch>
        </p:blipFill>
        <p:spPr bwMode="auto">
          <a:xfrm>
            <a:off x="152400" y="1600200"/>
            <a:ext cx="1905719" cy="2514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Cold Zone</a:t>
            </a:r>
            <a:endParaRPr lang="en-US" dirty="0"/>
          </a:p>
        </p:txBody>
      </p:sp>
      <p:sp>
        <p:nvSpPr>
          <p:cNvPr id="3" name="Content Placeholder 2"/>
          <p:cNvSpPr>
            <a:spLocks noGrp="1"/>
          </p:cNvSpPr>
          <p:nvPr>
            <p:ph idx="1"/>
          </p:nvPr>
        </p:nvSpPr>
        <p:spPr>
          <a:xfrm>
            <a:off x="457200" y="1600200"/>
            <a:ext cx="5715000" cy="4525963"/>
          </a:xfrm>
        </p:spPr>
        <p:txBody>
          <a:bodyPr>
            <a:normAutofit fontScale="77500" lnSpcReduction="20000"/>
          </a:bodyPr>
          <a:lstStyle/>
          <a:p>
            <a:pPr algn="just"/>
            <a:r>
              <a:rPr lang="en-US" dirty="0" smtClean="0"/>
              <a:t>Full bunker gear (jacket, pants, gloves, and helmet) will be worn whenever you are spraying water on a scene.</a:t>
            </a:r>
          </a:p>
          <a:p>
            <a:pPr algn="just"/>
            <a:r>
              <a:rPr lang="en-US" dirty="0" smtClean="0"/>
              <a:t>You can come out of bunker gear when you are in the rehab area or when IC/Safety Officer deem it safe.</a:t>
            </a:r>
          </a:p>
          <a:p>
            <a:pPr algn="just"/>
            <a:r>
              <a:rPr lang="en-US" dirty="0" smtClean="0"/>
              <a:t>Set all of your gear on a tarp when not in use.  Dirt is the enemy of the MMR and masks.  Whatever you get inside of a regulator/mask someone gets to breath in the next time it gets used.</a:t>
            </a:r>
            <a:endParaRPr lang="en-US" dirty="0"/>
          </a:p>
        </p:txBody>
      </p:sp>
      <p:pic>
        <p:nvPicPr>
          <p:cNvPr id="33794" name="Picture 2" descr="http://www.firerehab.com/data/Images/tpfirerehab.jpg"/>
          <p:cNvPicPr>
            <a:picLocks noChangeAspect="1" noChangeArrowheads="1"/>
          </p:cNvPicPr>
          <p:nvPr/>
        </p:nvPicPr>
        <p:blipFill>
          <a:blip r:embed="rId2" cstate="print"/>
          <a:srcRect/>
          <a:stretch>
            <a:fillRect/>
          </a:stretch>
        </p:blipFill>
        <p:spPr bwMode="auto">
          <a:xfrm>
            <a:off x="6400799" y="1600200"/>
            <a:ext cx="2545873" cy="2590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Clothing</a:t>
            </a:r>
            <a:endParaRPr lang="en-US" dirty="0"/>
          </a:p>
        </p:txBody>
      </p:sp>
      <p:sp>
        <p:nvSpPr>
          <p:cNvPr id="3" name="Content Placeholder 2"/>
          <p:cNvSpPr>
            <a:spLocks noGrp="1"/>
          </p:cNvSpPr>
          <p:nvPr>
            <p:ph idx="1"/>
          </p:nvPr>
        </p:nvSpPr>
        <p:spPr>
          <a:xfrm>
            <a:off x="3352800" y="1600200"/>
            <a:ext cx="5334000" cy="4525963"/>
          </a:xfrm>
        </p:spPr>
        <p:txBody>
          <a:bodyPr/>
          <a:lstStyle/>
          <a:p>
            <a:pPr algn="just"/>
            <a:r>
              <a:rPr lang="en-US" dirty="0" smtClean="0"/>
              <a:t>Under our bunker gear it is recommended you wear something with natural cotton fibers.  Otherwise, if you get into a hot place, you risk having materials like polyester, nylon, or rayon melt to your skin.</a:t>
            </a:r>
            <a:endParaRPr lang="en-US" dirty="0"/>
          </a:p>
        </p:txBody>
      </p:sp>
      <p:pic>
        <p:nvPicPr>
          <p:cNvPr id="31746" name="Picture 2" descr="http://www.djc.com/blogs/BuildingGreen/wp-content/uploads/2009/03/cotton-plant.jpg"/>
          <p:cNvPicPr>
            <a:picLocks noChangeAspect="1" noChangeArrowheads="1"/>
          </p:cNvPicPr>
          <p:nvPr/>
        </p:nvPicPr>
        <p:blipFill>
          <a:blip r:embed="rId2" cstate="print"/>
          <a:srcRect/>
          <a:stretch>
            <a:fillRect/>
          </a:stretch>
        </p:blipFill>
        <p:spPr bwMode="auto">
          <a:xfrm>
            <a:off x="129842" y="1600200"/>
            <a:ext cx="3070558" cy="2667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Tags</a:t>
            </a:r>
            <a:endParaRPr lang="en-US" dirty="0"/>
          </a:p>
        </p:txBody>
      </p:sp>
      <p:sp>
        <p:nvSpPr>
          <p:cNvPr id="3" name="Content Placeholder 2"/>
          <p:cNvSpPr>
            <a:spLocks noGrp="1"/>
          </p:cNvSpPr>
          <p:nvPr>
            <p:ph idx="1"/>
          </p:nvPr>
        </p:nvSpPr>
        <p:spPr>
          <a:xfrm>
            <a:off x="457200" y="1600200"/>
            <a:ext cx="5181600" cy="4525963"/>
          </a:xfrm>
        </p:spPr>
        <p:txBody>
          <a:bodyPr>
            <a:normAutofit fontScale="77500" lnSpcReduction="20000"/>
          </a:bodyPr>
          <a:lstStyle/>
          <a:p>
            <a:pPr algn="just"/>
            <a:r>
              <a:rPr lang="en-US" dirty="0" smtClean="0"/>
              <a:t>The last part, but not least, are the accountability tags.  These tags are used to track who and when someone enters a structure fire or a large scene.  </a:t>
            </a:r>
          </a:p>
          <a:p>
            <a:pPr algn="just"/>
            <a:r>
              <a:rPr lang="en-US" dirty="0" smtClean="0"/>
              <a:t>Everyone has a set of dog tags with their name, Priceville Fire Department, and some might have other personal info (like medical conditions, phone number, and blood type).</a:t>
            </a:r>
          </a:p>
          <a:p>
            <a:pPr algn="just"/>
            <a:r>
              <a:rPr lang="en-US" dirty="0" smtClean="0"/>
              <a:t>Everyone has a tag that stays on their helmet and another to give to the Accountability Officer.</a:t>
            </a:r>
            <a:endParaRPr lang="en-US" dirty="0"/>
          </a:p>
        </p:txBody>
      </p:sp>
      <p:pic>
        <p:nvPicPr>
          <p:cNvPr id="35842" name="Picture 2" descr="key tags, chains, clips"/>
          <p:cNvPicPr>
            <a:picLocks noChangeAspect="1" noChangeArrowheads="1"/>
          </p:cNvPicPr>
          <p:nvPr/>
        </p:nvPicPr>
        <p:blipFill>
          <a:blip r:embed="rId2" cstate="print"/>
          <a:srcRect l="13651" t="30075" r="25397" b="39850"/>
          <a:stretch>
            <a:fillRect/>
          </a:stretch>
        </p:blipFill>
        <p:spPr bwMode="auto">
          <a:xfrm>
            <a:off x="5806440" y="1600200"/>
            <a:ext cx="3108960" cy="1295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Bunker Gear Maintenance</a:t>
            </a:r>
            <a:endParaRPr lang="en-US" dirty="0"/>
          </a:p>
        </p:txBody>
      </p:sp>
      <p:sp>
        <p:nvSpPr>
          <p:cNvPr id="3" name="Content Placeholder 2"/>
          <p:cNvSpPr>
            <a:spLocks noGrp="1"/>
          </p:cNvSpPr>
          <p:nvPr>
            <p:ph idx="1"/>
          </p:nvPr>
        </p:nvSpPr>
        <p:spPr>
          <a:xfrm>
            <a:off x="2819400" y="1600200"/>
            <a:ext cx="5867400" cy="4876800"/>
          </a:xfrm>
        </p:spPr>
        <p:txBody>
          <a:bodyPr>
            <a:normAutofit fontScale="70000" lnSpcReduction="20000"/>
          </a:bodyPr>
          <a:lstStyle/>
          <a:p>
            <a:pPr algn="just"/>
            <a:r>
              <a:rPr lang="en-US" dirty="0" smtClean="0"/>
              <a:t>To clean your bunker gear, you can take the liner (moisture barrier/insulating layer) out of your jacket and pants and put them into a washing machine (no agitator).  Use a soap as recommended by the manufacturer.  The outer shell can be washed with a brush, mild soap, and water.  All items should be air dried not in direct sunlight.</a:t>
            </a:r>
          </a:p>
          <a:p>
            <a:pPr algn="just"/>
            <a:r>
              <a:rPr lang="en-US" dirty="0" smtClean="0"/>
              <a:t>To clean your mask use a cleaner as suggested by the manufacturer.  We have special mask cleaning wipes to aid in the process.  Make sure to wipe the rubber seal and the nose cone inside of the mask.</a:t>
            </a:r>
          </a:p>
          <a:p>
            <a:pPr algn="just"/>
            <a:r>
              <a:rPr lang="en-US" dirty="0" smtClean="0"/>
              <a:t>When not in use, all gear should be stored out of direct sunlight.</a:t>
            </a:r>
            <a:endParaRPr lang="en-US" dirty="0"/>
          </a:p>
        </p:txBody>
      </p:sp>
      <p:pic>
        <p:nvPicPr>
          <p:cNvPr id="37890" name="Picture 2" descr="http://detergentsolutions.info/wordpress/wp-content/uploads/2010/07/Valley-30lb-Washer.jpg"/>
          <p:cNvPicPr>
            <a:picLocks noChangeAspect="1" noChangeArrowheads="1"/>
          </p:cNvPicPr>
          <p:nvPr/>
        </p:nvPicPr>
        <p:blipFill>
          <a:blip r:embed="rId2" cstate="print"/>
          <a:srcRect/>
          <a:stretch>
            <a:fillRect/>
          </a:stretch>
        </p:blipFill>
        <p:spPr bwMode="auto">
          <a:xfrm>
            <a:off x="304800" y="1600200"/>
            <a:ext cx="2338268" cy="3124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 connections…</a:t>
            </a:r>
            <a:br>
              <a:rPr lang="en-US" dirty="0" smtClean="0"/>
            </a:br>
            <a:r>
              <a:rPr lang="en-US" dirty="0" smtClean="0"/>
              <a:t>2216 psi vs. 4500 psi- Part 1</a:t>
            </a:r>
            <a:endParaRPr lang="en-US" dirty="0"/>
          </a:p>
        </p:txBody>
      </p:sp>
      <p:sp>
        <p:nvSpPr>
          <p:cNvPr id="3" name="Content Placeholder 2"/>
          <p:cNvSpPr>
            <a:spLocks noGrp="1"/>
          </p:cNvSpPr>
          <p:nvPr>
            <p:ph idx="1"/>
          </p:nvPr>
        </p:nvSpPr>
        <p:spPr>
          <a:xfrm>
            <a:off x="457200" y="1600200"/>
            <a:ext cx="5334000" cy="5029200"/>
          </a:xfrm>
        </p:spPr>
        <p:txBody>
          <a:bodyPr>
            <a:normAutofit fontScale="62500" lnSpcReduction="20000"/>
          </a:bodyPr>
          <a:lstStyle/>
          <a:p>
            <a:pPr algn="just"/>
            <a:r>
              <a:rPr lang="en-US" dirty="0" smtClean="0"/>
              <a:t>Our current SCBA’s have 4500 psi rated cylinders. If necessary, we </a:t>
            </a:r>
            <a:r>
              <a:rPr lang="en-US" u="sng" dirty="0" smtClean="0"/>
              <a:t>can</a:t>
            </a:r>
            <a:r>
              <a:rPr lang="en-US" dirty="0" smtClean="0"/>
              <a:t> connect 2216 psi cylinders- they will work.  Both styles have the same physical threads.  </a:t>
            </a:r>
          </a:p>
          <a:p>
            <a:pPr algn="just"/>
            <a:r>
              <a:rPr lang="en-US" dirty="0" smtClean="0"/>
              <a:t>The thread size and pitch of the 4500 psi cylinders are identical to that of a 2216 psi cylinder’s.   However, 4500 psi cylinders have more threads than a 2216 psi cylinder and therefore a 4500 psi air connection can’t screw in far enough to seat completely on a 2216 psi rated cylinder.  It will leave a small hole exposed in the 4500 psi cylinder’s threads.  If you try </a:t>
            </a:r>
            <a:r>
              <a:rPr lang="en-US" dirty="0" smtClean="0"/>
              <a:t>to </a:t>
            </a:r>
            <a:r>
              <a:rPr lang="en-US" dirty="0" smtClean="0"/>
              <a:t>connect a 4500 psi cylinder to a 2216 psi system, air will blow through the hole because it isn’t covered by the short connector.  This protects you from over-pressurizing a 2216 psi SCBA.</a:t>
            </a:r>
            <a:endParaRPr lang="en-US" dirty="0"/>
          </a:p>
        </p:txBody>
      </p:sp>
      <p:pic>
        <p:nvPicPr>
          <p:cNvPr id="4" name="Picture 3" descr="2216 SCBA Cylinder.JPG"/>
          <p:cNvPicPr>
            <a:picLocks noChangeAspect="1"/>
          </p:cNvPicPr>
          <p:nvPr/>
        </p:nvPicPr>
        <p:blipFill>
          <a:blip r:embed="rId2" cstate="print"/>
          <a:srcRect l="8333" t="8333" r="25000" b="16667"/>
          <a:stretch>
            <a:fillRect/>
          </a:stretch>
        </p:blipFill>
        <p:spPr>
          <a:xfrm>
            <a:off x="6019800" y="1676400"/>
            <a:ext cx="2438400" cy="2057400"/>
          </a:xfrm>
          <a:prstGeom prst="rect">
            <a:avLst/>
          </a:prstGeom>
        </p:spPr>
      </p:pic>
      <p:pic>
        <p:nvPicPr>
          <p:cNvPr id="5" name="Picture 4" descr="4500 SCBA Cylinder.JPG"/>
          <p:cNvPicPr>
            <a:picLocks noChangeAspect="1"/>
          </p:cNvPicPr>
          <p:nvPr/>
        </p:nvPicPr>
        <p:blipFill>
          <a:blip r:embed="rId3" cstate="print"/>
          <a:srcRect l="2500" r="17500" b="9999"/>
          <a:stretch>
            <a:fillRect/>
          </a:stretch>
        </p:blipFill>
        <p:spPr>
          <a:xfrm>
            <a:off x="6019800" y="3886200"/>
            <a:ext cx="2438400" cy="2057400"/>
          </a:xfrm>
          <a:prstGeom prst="rect">
            <a:avLst/>
          </a:prstGeom>
        </p:spPr>
      </p:pic>
      <p:sp>
        <p:nvSpPr>
          <p:cNvPr id="6" name="TextBox 5"/>
          <p:cNvSpPr txBox="1"/>
          <p:nvPr/>
        </p:nvSpPr>
        <p:spPr>
          <a:xfrm>
            <a:off x="7924800" y="5562600"/>
            <a:ext cx="914400" cy="369332"/>
          </a:xfrm>
          <a:prstGeom prst="rect">
            <a:avLst/>
          </a:prstGeom>
          <a:solidFill>
            <a:schemeClr val="bg1"/>
          </a:solidFill>
        </p:spPr>
        <p:txBody>
          <a:bodyPr wrap="square" rtlCol="0">
            <a:spAutoFit/>
          </a:bodyPr>
          <a:lstStyle/>
          <a:p>
            <a:pPr algn="ctr"/>
            <a:r>
              <a:rPr lang="en-US" b="1" dirty="0" smtClean="0">
                <a:solidFill>
                  <a:srgbClr val="FF0000"/>
                </a:solidFill>
              </a:rPr>
              <a:t>HOLE</a:t>
            </a:r>
            <a:endParaRPr lang="en-US" b="1" dirty="0">
              <a:solidFill>
                <a:srgbClr val="FF0000"/>
              </a:solidFill>
            </a:endParaRPr>
          </a:p>
        </p:txBody>
      </p:sp>
      <p:cxnSp>
        <p:nvCxnSpPr>
          <p:cNvPr id="8" name="Straight Arrow Connector 7"/>
          <p:cNvCxnSpPr>
            <a:stCxn id="6" idx="0"/>
          </p:cNvCxnSpPr>
          <p:nvPr/>
        </p:nvCxnSpPr>
        <p:spPr>
          <a:xfrm rot="16200000" flipV="1">
            <a:off x="7886700" y="5067300"/>
            <a:ext cx="6096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 connections…</a:t>
            </a:r>
            <a:br>
              <a:rPr lang="en-US" dirty="0" smtClean="0"/>
            </a:br>
            <a:r>
              <a:rPr lang="en-US" dirty="0" smtClean="0"/>
              <a:t>2216 psi vs. 4500 psi- Part 2</a:t>
            </a:r>
            <a:endParaRPr lang="en-US" dirty="0"/>
          </a:p>
        </p:txBody>
      </p:sp>
      <p:sp>
        <p:nvSpPr>
          <p:cNvPr id="3" name="Content Placeholder 2"/>
          <p:cNvSpPr>
            <a:spLocks noGrp="1"/>
          </p:cNvSpPr>
          <p:nvPr>
            <p:ph idx="1"/>
          </p:nvPr>
        </p:nvSpPr>
        <p:spPr>
          <a:xfrm>
            <a:off x="457200" y="1600200"/>
            <a:ext cx="8382000" cy="3429000"/>
          </a:xfrm>
        </p:spPr>
        <p:txBody>
          <a:bodyPr>
            <a:normAutofit fontScale="85000" lnSpcReduction="20000"/>
          </a:bodyPr>
          <a:lstStyle/>
          <a:p>
            <a:pPr algn="just"/>
            <a:r>
              <a:rPr lang="en-US" dirty="0" smtClean="0"/>
              <a:t>You can’t feed a 2216 psi system with a 4500 psi cylinder, but you can fill a 2216 psi cylinder with a 4500 psi system.  Think about it, you need a higher pressure system to bring an empty cylinder up to 2216 psi.  If you look at your cascade system, it has cylinders anywhere from 3000 psi to 6000 psi.  and it connects to a 2216 psi cylinder.  Now you become responsible for keeping an eye while filling the cylinder.  Otherwise you will blow out the rupture disk if pressure gets too high in the cylinder.</a:t>
            </a:r>
            <a:endParaRPr lang="en-US" dirty="0"/>
          </a:p>
        </p:txBody>
      </p:sp>
      <p:pic>
        <p:nvPicPr>
          <p:cNvPr id="38914" name="Picture 2"/>
          <p:cNvPicPr>
            <a:picLocks noChangeAspect="1" noChangeArrowheads="1"/>
          </p:cNvPicPr>
          <p:nvPr/>
        </p:nvPicPr>
        <p:blipFill>
          <a:blip r:embed="rId2" cstate="print"/>
          <a:srcRect l="12500" t="42969" r="25000" b="40625"/>
          <a:stretch>
            <a:fillRect/>
          </a:stretch>
        </p:blipFill>
        <p:spPr bwMode="auto">
          <a:xfrm>
            <a:off x="914400" y="5105400"/>
            <a:ext cx="7620000" cy="1600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Hydrostatic Testing</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lgn="just"/>
            <a:r>
              <a:rPr lang="en-US" dirty="0" smtClean="0"/>
              <a:t>All SCBA cylinders require periodic hydrostatic testing as required by 49 CFR 180.205. The frequency of the maintenance depends upon the cylinder material.</a:t>
            </a:r>
          </a:p>
          <a:p>
            <a:pPr algn="just"/>
            <a:r>
              <a:rPr lang="en-US" dirty="0" smtClean="0"/>
              <a:t>Our cylinders require hydrostatic testing every 5 years.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Firefighting Principles</a:t>
            </a:r>
            <a:endParaRPr lang="en-US" dirty="0"/>
          </a:p>
        </p:txBody>
      </p:sp>
      <p:sp>
        <p:nvSpPr>
          <p:cNvPr id="3" name="Content Placeholder 2"/>
          <p:cNvSpPr>
            <a:spLocks noGrp="1"/>
          </p:cNvSpPr>
          <p:nvPr>
            <p:ph idx="1"/>
          </p:nvPr>
        </p:nvSpPr>
        <p:spPr>
          <a:xfrm>
            <a:off x="152400" y="1600200"/>
            <a:ext cx="6781800" cy="5181600"/>
          </a:xfrm>
        </p:spPr>
        <p:txBody>
          <a:bodyPr>
            <a:normAutofit fontScale="62500" lnSpcReduction="20000"/>
          </a:bodyPr>
          <a:lstStyle/>
          <a:p>
            <a:pPr algn="just"/>
            <a:r>
              <a:rPr lang="en-US" dirty="0" smtClean="0">
                <a:solidFill>
                  <a:schemeClr val="tx1"/>
                </a:solidFill>
              </a:rPr>
              <a:t>Fire is the rapid oxidation of a material in the chemical process of combustion, releasing heat, light, and various reaction products.  To extinguish a fire you need to remove one of the four components:</a:t>
            </a:r>
          </a:p>
          <a:p>
            <a:pPr algn="just">
              <a:buNone/>
            </a:pPr>
            <a:r>
              <a:rPr lang="en-US" dirty="0" smtClean="0">
                <a:solidFill>
                  <a:schemeClr val="tx1"/>
                </a:solidFill>
              </a:rPr>
              <a:t>	1- Oxygen</a:t>
            </a:r>
          </a:p>
          <a:p>
            <a:pPr algn="just">
              <a:buNone/>
            </a:pPr>
            <a:r>
              <a:rPr lang="en-US" dirty="0" smtClean="0">
                <a:solidFill>
                  <a:schemeClr val="tx1"/>
                </a:solidFill>
              </a:rPr>
              <a:t>	2- Fuel</a:t>
            </a:r>
          </a:p>
          <a:p>
            <a:pPr algn="just">
              <a:buNone/>
            </a:pPr>
            <a:r>
              <a:rPr lang="en-US" dirty="0" smtClean="0">
                <a:solidFill>
                  <a:schemeClr val="tx1"/>
                </a:solidFill>
              </a:rPr>
              <a:t>	3- Heat</a:t>
            </a:r>
          </a:p>
          <a:p>
            <a:pPr algn="just">
              <a:buNone/>
            </a:pPr>
            <a:r>
              <a:rPr lang="en-US" dirty="0" smtClean="0">
                <a:solidFill>
                  <a:schemeClr val="tx1"/>
                </a:solidFill>
              </a:rPr>
              <a:t>	4- Chemical Reaction</a:t>
            </a:r>
          </a:p>
          <a:p>
            <a:pPr algn="just">
              <a:buNone/>
            </a:pPr>
            <a:endParaRPr lang="en-US" dirty="0" smtClean="0">
              <a:solidFill>
                <a:schemeClr val="tx1"/>
              </a:solidFill>
            </a:endParaRPr>
          </a:p>
          <a:p>
            <a:pPr algn="just"/>
            <a:r>
              <a:rPr lang="en-US" dirty="0" smtClean="0">
                <a:solidFill>
                  <a:schemeClr val="tx1"/>
                </a:solidFill>
              </a:rPr>
              <a:t>The fire triangle consists of the first three components: oxygen, fuel, and heat.  Because chemical reaction is not something we can easily control, we usually describe the various fire phenomenon using the fire triangle.</a:t>
            </a:r>
          </a:p>
          <a:p>
            <a:pPr algn="just"/>
            <a:endParaRPr lang="en-US" dirty="0" smtClean="0">
              <a:solidFill>
                <a:schemeClr val="tx1"/>
              </a:solidFill>
            </a:endParaRPr>
          </a:p>
          <a:p>
            <a:pPr algn="just"/>
            <a:r>
              <a:rPr lang="en-US" dirty="0" smtClean="0">
                <a:solidFill>
                  <a:schemeClr val="tx1"/>
                </a:solidFill>
              </a:rPr>
              <a:t>Water is commonly used because of its thermal properties to absorb heat and it is a readily abundant material.</a:t>
            </a:r>
          </a:p>
          <a:p>
            <a:pPr algn="just"/>
            <a:endParaRPr lang="en-US" dirty="0"/>
          </a:p>
        </p:txBody>
      </p:sp>
      <p:pic>
        <p:nvPicPr>
          <p:cNvPr id="41986" name="Picture 2" descr="http://www.park.edu/safety/220px-Fire_tetrahedron.svg.png"/>
          <p:cNvPicPr>
            <a:picLocks noChangeAspect="1" noChangeArrowheads="1"/>
          </p:cNvPicPr>
          <p:nvPr/>
        </p:nvPicPr>
        <p:blipFill>
          <a:blip r:embed="rId2" cstate="print"/>
          <a:srcRect/>
          <a:stretch>
            <a:fillRect/>
          </a:stretch>
        </p:blipFill>
        <p:spPr bwMode="auto">
          <a:xfrm>
            <a:off x="7010400" y="1905000"/>
            <a:ext cx="2095500" cy="2019301"/>
          </a:xfrm>
          <a:prstGeom prst="rect">
            <a:avLst/>
          </a:prstGeom>
          <a:noFill/>
        </p:spPr>
      </p:pic>
      <p:pic>
        <p:nvPicPr>
          <p:cNvPr id="41988" name="Picture 4" descr="http://standingandwaiting.files.wordpress.com/2009/05/fire-triangle1.png%3Fw%3D220%26h%3D192"/>
          <p:cNvPicPr>
            <a:picLocks noChangeAspect="1" noChangeArrowheads="1"/>
          </p:cNvPicPr>
          <p:nvPr/>
        </p:nvPicPr>
        <p:blipFill>
          <a:blip r:embed="rId3" cstate="print"/>
          <a:srcRect/>
          <a:stretch>
            <a:fillRect/>
          </a:stretch>
        </p:blipFill>
        <p:spPr bwMode="auto">
          <a:xfrm>
            <a:off x="7010400" y="4267200"/>
            <a:ext cx="2095500" cy="1828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Dräger SCBA</a:t>
            </a:r>
            <a:endParaRPr lang="en-US" dirty="0"/>
          </a:p>
        </p:txBody>
      </p:sp>
      <p:pic>
        <p:nvPicPr>
          <p:cNvPr id="4" name="Content Placeholder 3" descr="IMG_652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36844" y="1996140"/>
            <a:ext cx="6799461" cy="3200400"/>
          </a:xfrm>
        </p:spPr>
      </p:pic>
      <p:sp>
        <p:nvSpPr>
          <p:cNvPr id="3" name="TextBox 2"/>
          <p:cNvSpPr txBox="1"/>
          <p:nvPr/>
        </p:nvSpPr>
        <p:spPr>
          <a:xfrm>
            <a:off x="1136844" y="5296430"/>
            <a:ext cx="6863230" cy="1477328"/>
          </a:xfrm>
          <a:prstGeom prst="rect">
            <a:avLst/>
          </a:prstGeom>
          <a:noFill/>
        </p:spPr>
        <p:txBody>
          <a:bodyPr wrap="square" rtlCol="0">
            <a:spAutoFit/>
          </a:bodyPr>
          <a:lstStyle/>
          <a:p>
            <a:pPr algn="ctr"/>
            <a:r>
              <a:rPr lang="en-US" dirty="0" smtClean="0"/>
              <a:t>4500 psi, 30 minute cylinders</a:t>
            </a:r>
          </a:p>
          <a:p>
            <a:pPr algn="ctr"/>
            <a:r>
              <a:rPr lang="en-US" dirty="0" smtClean="0"/>
              <a:t>MMR now comes over the right shoulder</a:t>
            </a:r>
          </a:p>
          <a:p>
            <a:pPr algn="ctr"/>
            <a:r>
              <a:rPr lang="en-US" dirty="0" smtClean="0"/>
              <a:t>Pressure gauge and PASS device now on the left shoulder</a:t>
            </a:r>
          </a:p>
          <a:p>
            <a:pPr algn="ctr"/>
            <a:r>
              <a:rPr lang="en-US" dirty="0" smtClean="0"/>
              <a:t>Computerized air monitoring with digital pressure feedback.</a:t>
            </a:r>
          </a:p>
          <a:p>
            <a:pPr algn="ctr"/>
            <a:r>
              <a:rPr lang="en-US" dirty="0" smtClean="0"/>
              <a:t>Computer has “black box” capabilities.</a:t>
            </a:r>
            <a:endParaRPr lang="en-US" dirty="0"/>
          </a:p>
        </p:txBody>
      </p:sp>
    </p:spTree>
    <p:extLst>
      <p:ext uri="{BB962C8B-B14F-4D97-AF65-F5344CB8AC3E}">
        <p14:creationId xmlns:p14="http://schemas.microsoft.com/office/powerpoint/2010/main" val="14784784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Growth- Part 1</a:t>
            </a:r>
            <a:endParaRPr lang="en-US" dirty="0"/>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pPr algn="just"/>
            <a:r>
              <a:rPr lang="en-US" dirty="0" smtClean="0"/>
              <a:t>Fire has a definite life cycle.  The steps in the life cycle are typically characterized by the elements of the fire triangle: oxygen, heat, and fuel. </a:t>
            </a:r>
          </a:p>
          <a:p>
            <a:pPr algn="just"/>
            <a:r>
              <a:rPr lang="en-US" dirty="0" smtClean="0"/>
              <a:t>Pyrolysis is usually the first chemical reaction that occurs in the burning of many solid organic fuels, like wood, cloth, and paper, and also of some kinds of plastic. For example, in a wood fire, the visible flames are not due to combustion of the wood itself, but rather of the gases released by its pyrolysis.</a:t>
            </a:r>
          </a:p>
          <a:p>
            <a:pPr algn="just"/>
            <a:r>
              <a:rPr lang="en-US" dirty="0" smtClean="0"/>
              <a:t>Incipient phase- phase when fire ignites: low heat, plenty of oxygen, plenty of fuel.</a:t>
            </a:r>
          </a:p>
          <a:p>
            <a:pPr marL="2971800" indent="-338138" algn="just"/>
            <a:r>
              <a:rPr lang="en-US" dirty="0" smtClean="0"/>
              <a:t>Growth phase- the fire is consuming more fuel and oxygen (still plenty of both), making more heat.</a:t>
            </a:r>
          </a:p>
        </p:txBody>
      </p:sp>
      <p:pic>
        <p:nvPicPr>
          <p:cNvPr id="43010" name="Picture 2" descr="http://www.mace.manchester.ac.uk/project/research/structures/strucfire/Design/performance/fireModelling/fireBehaviour/fireBehaviour.gif"/>
          <p:cNvPicPr>
            <a:picLocks noChangeAspect="1" noChangeArrowheads="1"/>
          </p:cNvPicPr>
          <p:nvPr/>
        </p:nvPicPr>
        <p:blipFill>
          <a:blip r:embed="rId2" cstate="print"/>
          <a:srcRect/>
          <a:stretch>
            <a:fillRect/>
          </a:stretch>
        </p:blipFill>
        <p:spPr bwMode="auto">
          <a:xfrm>
            <a:off x="165595" y="4876800"/>
            <a:ext cx="3034805" cy="1752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Growth- Part 2: Flashover</a:t>
            </a:r>
            <a:endParaRPr lang="en-US" dirty="0"/>
          </a:p>
        </p:txBody>
      </p:sp>
      <p:sp>
        <p:nvSpPr>
          <p:cNvPr id="3" name="Content Placeholder 2"/>
          <p:cNvSpPr>
            <a:spLocks noGrp="1"/>
          </p:cNvSpPr>
          <p:nvPr>
            <p:ph idx="1"/>
          </p:nvPr>
        </p:nvSpPr>
        <p:spPr>
          <a:xfrm>
            <a:off x="152400" y="1600200"/>
            <a:ext cx="5257800" cy="5105400"/>
          </a:xfrm>
        </p:spPr>
        <p:txBody>
          <a:bodyPr>
            <a:normAutofit fontScale="62500" lnSpcReduction="20000"/>
          </a:bodyPr>
          <a:lstStyle/>
          <a:p>
            <a:pPr algn="just"/>
            <a:r>
              <a:rPr lang="en-US" dirty="0" smtClean="0"/>
              <a:t>Flashover- Is the near simultaneous ignition of all combustible material in an enclosed area.</a:t>
            </a:r>
          </a:p>
          <a:p>
            <a:pPr algn="just"/>
            <a:r>
              <a:rPr lang="en-US" dirty="0" smtClean="0"/>
              <a:t>As this phenomenon draws near you will see objects catch on fire and self-extinguish because there is not enough off-gassing to sustain the fire.</a:t>
            </a:r>
          </a:p>
          <a:p>
            <a:pPr algn="just"/>
            <a:r>
              <a:rPr lang="en-US" dirty="0" smtClean="0"/>
              <a:t>As seen in the picture, this is a dangerous   situation for firefighters to find themselves in.  If you do, and you cannot quickly get out, spray all the water you can at the ceiling in a fog pattern.  The water will cool the environment down to hopefully less than the flashover temperatures.</a:t>
            </a:r>
          </a:p>
          <a:p>
            <a:pPr algn="just"/>
            <a:r>
              <a:rPr lang="en-US" dirty="0" smtClean="0"/>
              <a:t>To prevent a flashover from occurring you should ventilate the structure at the highest point directly over the fire… in other words, cut a hole in the roof.</a:t>
            </a:r>
            <a:endParaRPr lang="en-US" dirty="0"/>
          </a:p>
        </p:txBody>
      </p:sp>
      <p:pic>
        <p:nvPicPr>
          <p:cNvPr id="45058" name="Picture 2" descr="http://www.local1259iaff.org/flashovers%5B1%5D%20(1).jpg"/>
          <p:cNvPicPr>
            <a:picLocks noChangeAspect="1" noChangeArrowheads="1"/>
          </p:cNvPicPr>
          <p:nvPr/>
        </p:nvPicPr>
        <p:blipFill>
          <a:blip r:embed="rId2" cstate="print"/>
          <a:srcRect/>
          <a:stretch>
            <a:fillRect/>
          </a:stretch>
        </p:blipFill>
        <p:spPr bwMode="auto">
          <a:xfrm>
            <a:off x="5486400" y="1600200"/>
            <a:ext cx="3558017" cy="34194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Growth- Part 3</a:t>
            </a:r>
            <a:endParaRPr lang="en-US" dirty="0"/>
          </a:p>
        </p:txBody>
      </p:sp>
      <p:sp>
        <p:nvSpPr>
          <p:cNvPr id="3" name="Content Placeholder 2"/>
          <p:cNvSpPr>
            <a:spLocks noGrp="1"/>
          </p:cNvSpPr>
          <p:nvPr>
            <p:ph idx="1"/>
          </p:nvPr>
        </p:nvSpPr>
        <p:spPr>
          <a:xfrm>
            <a:off x="457200" y="1600201"/>
            <a:ext cx="8229600" cy="3048000"/>
          </a:xfrm>
        </p:spPr>
        <p:txBody>
          <a:bodyPr>
            <a:normAutofit fontScale="85000" lnSpcReduction="20000"/>
          </a:bodyPr>
          <a:lstStyle/>
          <a:p>
            <a:pPr algn="just"/>
            <a:r>
              <a:rPr lang="en-US" dirty="0" smtClean="0"/>
              <a:t>Fully developed -or- free burning phase: there is plenty of heat, fuel is off-gassing a lot, there is a lot of oxygen.</a:t>
            </a:r>
          </a:p>
          <a:p>
            <a:pPr algn="just"/>
            <a:r>
              <a:rPr lang="en-US" dirty="0" smtClean="0"/>
              <a:t>Decay phase- typically the fire has run out of fuel and starts to cool off.  However, you can have situations where it has run out of oxygen.  This makes the fire a time bomb ready to explode.  The next page explains this phenomenon.</a:t>
            </a:r>
            <a:endParaRPr lang="en-US" dirty="0"/>
          </a:p>
        </p:txBody>
      </p:sp>
      <p:pic>
        <p:nvPicPr>
          <p:cNvPr id="4" name="Picture 2" descr="http://www.mace.manchester.ac.uk/project/research/structures/strucfire/Design/performance/fireModelling/fireBehaviour/fireBehaviour.gif"/>
          <p:cNvPicPr>
            <a:picLocks noChangeAspect="1" noChangeArrowheads="1"/>
          </p:cNvPicPr>
          <p:nvPr/>
        </p:nvPicPr>
        <p:blipFill>
          <a:blip r:embed="rId2" cstate="print"/>
          <a:srcRect/>
          <a:stretch>
            <a:fillRect/>
          </a:stretch>
        </p:blipFill>
        <p:spPr bwMode="auto">
          <a:xfrm>
            <a:off x="0" y="4724400"/>
            <a:ext cx="3694545" cy="2133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Growth- Part 4: Backdraft</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This is sometimes referred to as a smoke explosion.  Although infrequently encountered, the fire will get to the point where there is plenty of off-gassed fuel, a lot of heat, but it is starved for oxygen.  When you finally provide oxygen, by opening a door or breaking a window, the fire takes off at a violent, rapid rate (free-burning).</a:t>
            </a:r>
          </a:p>
          <a:p>
            <a:pPr marL="3889375" algn="just"/>
            <a:r>
              <a:rPr lang="en-US" dirty="0" smtClean="0"/>
              <a:t>A backdraft is recognizable by yellow or brown smoke puffing/breathing from cracks or small openings.  You will also see a heavy black soot on the inside of the windows.  These are the indications of incomplete combustion of the materials.</a:t>
            </a:r>
          </a:p>
          <a:p>
            <a:pPr marL="3889375" algn="just"/>
            <a:r>
              <a:rPr lang="en-US" dirty="0" smtClean="0"/>
              <a:t>Like a flashover, the best way to counter this is to ventilate at the highest point above the fire.</a:t>
            </a:r>
            <a:endParaRPr lang="en-US" dirty="0"/>
          </a:p>
        </p:txBody>
      </p:sp>
      <p:pic>
        <p:nvPicPr>
          <p:cNvPr id="5" name="Picture 2" descr="http://t0.gstatic.com/images?q=tbn:4Nokca4VmKDzHM:http://http://www.reference.com/go/http://stilbild.nu/backdraft.jpg&amp;t=1"/>
          <p:cNvPicPr>
            <a:picLocks noChangeAspect="1" noChangeArrowheads="1"/>
          </p:cNvPicPr>
          <p:nvPr/>
        </p:nvPicPr>
        <p:blipFill>
          <a:blip r:embed="rId2" cstate="print"/>
          <a:srcRect/>
          <a:stretch>
            <a:fillRect/>
          </a:stretch>
        </p:blipFill>
        <p:spPr bwMode="auto">
          <a:xfrm>
            <a:off x="228600" y="3200400"/>
            <a:ext cx="3810000" cy="28538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Ground Operations- Part 1</a:t>
            </a:r>
            <a:endParaRPr lang="en-US" dirty="0"/>
          </a:p>
        </p:txBody>
      </p:sp>
      <p:sp>
        <p:nvSpPr>
          <p:cNvPr id="3" name="Content Placeholder 2"/>
          <p:cNvSpPr>
            <a:spLocks noGrp="1"/>
          </p:cNvSpPr>
          <p:nvPr>
            <p:ph idx="1"/>
          </p:nvPr>
        </p:nvSpPr>
        <p:spPr>
          <a:xfrm>
            <a:off x="457200" y="1600200"/>
            <a:ext cx="8229600" cy="3657600"/>
          </a:xfrm>
        </p:spPr>
        <p:txBody>
          <a:bodyPr>
            <a:normAutofit fontScale="62500" lnSpcReduction="20000"/>
          </a:bodyPr>
          <a:lstStyle/>
          <a:p>
            <a:pPr algn="just"/>
            <a:r>
              <a:rPr lang="en-US" dirty="0" smtClean="0"/>
              <a:t>There are a </a:t>
            </a:r>
            <a:r>
              <a:rPr lang="en-US" dirty="0" smtClean="0"/>
              <a:t>couple </a:t>
            </a:r>
            <a:r>
              <a:rPr lang="en-US" dirty="0" smtClean="0"/>
              <a:t>jobs that need to be mentioned on a fire scene.  They are all important and need to be established on all structure fires.</a:t>
            </a:r>
          </a:p>
          <a:p>
            <a:pPr algn="just"/>
            <a:r>
              <a:rPr lang="en-US" dirty="0" smtClean="0"/>
              <a:t>During a fire there is one person who is ultimately responsible for how the scene runs.  This person is referred to as the Incident Commander (IC).  Through the incident command system they will logically determine the best way to effectively utilize the resources they have available to them.  They are in charge…  period!</a:t>
            </a:r>
          </a:p>
          <a:p>
            <a:pPr algn="just"/>
            <a:r>
              <a:rPr lang="en-US" dirty="0" smtClean="0"/>
              <a:t>The Safety Officer is accountable for the safety of every person on the scene.  This can range from firefighters, police, EMS, bystanders, property owners, etc…  The Safety Officer has the authority to shut down any scene, regardless if it causes property loss, to guarantee the safety of every single person.  The lives of our team are more important than any material item on a scene.</a:t>
            </a:r>
            <a:endParaRPr lang="en-US" dirty="0"/>
          </a:p>
        </p:txBody>
      </p:sp>
      <p:pic>
        <p:nvPicPr>
          <p:cNvPr id="51202" name="Picture 2" descr="http://www.lakeland.com/Images/Inc_command/v-ic_set.jpg"/>
          <p:cNvPicPr>
            <a:picLocks noChangeAspect="1" noChangeArrowheads="1"/>
          </p:cNvPicPr>
          <p:nvPr/>
        </p:nvPicPr>
        <p:blipFill>
          <a:blip r:embed="rId2" cstate="print"/>
          <a:srcRect t="50174"/>
          <a:stretch>
            <a:fillRect/>
          </a:stretch>
        </p:blipFill>
        <p:spPr bwMode="auto">
          <a:xfrm>
            <a:off x="2595563" y="5419724"/>
            <a:ext cx="3952875" cy="13620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Ground Operations: Part 2</a:t>
            </a:r>
            <a:endParaRPr lang="en-US" dirty="0"/>
          </a:p>
        </p:txBody>
      </p:sp>
      <p:sp>
        <p:nvSpPr>
          <p:cNvPr id="3" name="Content Placeholder 2"/>
          <p:cNvSpPr>
            <a:spLocks noGrp="1"/>
          </p:cNvSpPr>
          <p:nvPr>
            <p:ph idx="1"/>
          </p:nvPr>
        </p:nvSpPr>
        <p:spPr>
          <a:xfrm>
            <a:off x="457200" y="1600201"/>
            <a:ext cx="8229600" cy="3276600"/>
          </a:xfrm>
        </p:spPr>
        <p:txBody>
          <a:bodyPr>
            <a:normAutofit fontScale="70000" lnSpcReduction="20000"/>
          </a:bodyPr>
          <a:lstStyle/>
          <a:p>
            <a:pPr algn="just"/>
            <a:r>
              <a:rPr lang="en-US" dirty="0" smtClean="0"/>
              <a:t>If you ever get lost in a fire, or become separated from your partner, you can find your own way out by:</a:t>
            </a:r>
          </a:p>
          <a:p>
            <a:pPr algn="just">
              <a:buNone/>
            </a:pPr>
            <a:r>
              <a:rPr lang="en-US" dirty="0" smtClean="0"/>
              <a:t>	1- Finding a hose and following it to a truck.  Smooth, bump, bump to the pump</a:t>
            </a:r>
          </a:p>
          <a:p>
            <a:pPr algn="just">
              <a:buNone/>
            </a:pPr>
            <a:r>
              <a:rPr lang="en-US" dirty="0" smtClean="0"/>
              <a:t>	2- Following a wall to a window.  Use it to escape.</a:t>
            </a:r>
          </a:p>
          <a:p>
            <a:pPr algn="just">
              <a:buNone/>
            </a:pPr>
            <a:r>
              <a:rPr lang="en-US" dirty="0" smtClean="0"/>
              <a:t>	3- As you enter a structure, you will typically put the wall to one side of your body.  Turn around and put the wall on the other side of your body to get out.</a:t>
            </a:r>
          </a:p>
          <a:p>
            <a:pPr algn="just">
              <a:buNone/>
            </a:pPr>
            <a:r>
              <a:rPr lang="en-US" dirty="0" smtClean="0"/>
              <a:t>	4- Make a mental map of how many turns and straight-aways you encounter.  Use this to escape.</a:t>
            </a:r>
            <a:endParaRPr lang="en-US" dirty="0"/>
          </a:p>
        </p:txBody>
      </p:sp>
      <p:pic>
        <p:nvPicPr>
          <p:cNvPr id="47106" name="Picture 2" descr="http://www.cdc.gov/niosh/fire/images/200712D3.jpg"/>
          <p:cNvPicPr>
            <a:picLocks noChangeAspect="1" noChangeArrowheads="1"/>
          </p:cNvPicPr>
          <p:nvPr/>
        </p:nvPicPr>
        <p:blipFill>
          <a:blip r:embed="rId2" cstate="print"/>
          <a:srcRect/>
          <a:stretch>
            <a:fillRect/>
          </a:stretch>
        </p:blipFill>
        <p:spPr bwMode="auto">
          <a:xfrm>
            <a:off x="3048000" y="4953000"/>
            <a:ext cx="3048000" cy="184708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Ground Operations- Part 3</a:t>
            </a:r>
            <a:endParaRPr lang="en-US" dirty="0"/>
          </a:p>
        </p:txBody>
      </p:sp>
      <p:sp>
        <p:nvSpPr>
          <p:cNvPr id="3" name="Content Placeholder 2"/>
          <p:cNvSpPr>
            <a:spLocks noGrp="1"/>
          </p:cNvSpPr>
          <p:nvPr>
            <p:ph idx="1"/>
          </p:nvPr>
        </p:nvSpPr>
        <p:spPr>
          <a:xfrm>
            <a:off x="228600" y="1600200"/>
            <a:ext cx="8686800" cy="5257800"/>
          </a:xfrm>
        </p:spPr>
        <p:txBody>
          <a:bodyPr>
            <a:normAutofit fontScale="70000" lnSpcReduction="20000"/>
          </a:bodyPr>
          <a:lstStyle/>
          <a:p>
            <a:pPr algn="just"/>
            <a:r>
              <a:rPr lang="en-US" dirty="0" smtClean="0"/>
              <a:t>If you cannot find your own way out, or become trapped by something on the scene, there are ways of getting you out:</a:t>
            </a:r>
          </a:p>
          <a:p>
            <a:pPr algn="just">
              <a:buNone/>
            </a:pPr>
            <a:r>
              <a:rPr lang="en-US" dirty="0"/>
              <a:t>	</a:t>
            </a:r>
            <a:r>
              <a:rPr lang="en-US" dirty="0" smtClean="0"/>
              <a:t> 1- Stay calm.  It will help you conserve air until help can arrive.</a:t>
            </a:r>
          </a:p>
          <a:p>
            <a:pPr algn="just">
              <a:buNone/>
            </a:pPr>
            <a:endParaRPr lang="en-US" dirty="0" smtClean="0"/>
          </a:p>
          <a:p>
            <a:pPr algn="just">
              <a:buNone/>
            </a:pPr>
            <a:r>
              <a:rPr lang="en-US" dirty="0"/>
              <a:t>	</a:t>
            </a:r>
            <a:r>
              <a:rPr lang="en-US" dirty="0" smtClean="0"/>
              <a:t>2- Calmly, and clearly call for a Mayday using the </a:t>
            </a:r>
            <a:r>
              <a:rPr lang="en-US" dirty="0" smtClean="0"/>
              <a:t>“Who, What, Where” </a:t>
            </a:r>
            <a:r>
              <a:rPr lang="en-US" dirty="0" smtClean="0"/>
              <a:t>report.  You can use these out of order, just call with all of the information below</a:t>
            </a:r>
            <a:r>
              <a:rPr lang="en-US" dirty="0" smtClean="0"/>
              <a:t>:</a:t>
            </a:r>
          </a:p>
          <a:p>
            <a:pPr algn="just">
              <a:buNone/>
            </a:pPr>
            <a:endParaRPr lang="en-US" dirty="0" smtClean="0"/>
          </a:p>
          <a:p>
            <a:pPr algn="just">
              <a:buNone/>
            </a:pPr>
            <a:r>
              <a:rPr lang="en-US" dirty="0"/>
              <a:t>	</a:t>
            </a:r>
            <a:r>
              <a:rPr lang="en-US" dirty="0" smtClean="0"/>
              <a:t>	“Mayday, Mayday, Mayday</a:t>
            </a:r>
          </a:p>
          <a:p>
            <a:pPr algn="just">
              <a:buNone/>
            </a:pPr>
            <a:r>
              <a:rPr lang="en-US" dirty="0"/>
              <a:t>	</a:t>
            </a:r>
            <a:r>
              <a:rPr lang="en-US" dirty="0" smtClean="0"/>
              <a:t>	</a:t>
            </a:r>
            <a:r>
              <a:rPr lang="en-US" dirty="0" smtClean="0"/>
              <a:t>Who- </a:t>
            </a:r>
            <a:r>
              <a:rPr lang="en-US" dirty="0" smtClean="0"/>
              <a:t>What is your name</a:t>
            </a:r>
          </a:p>
          <a:p>
            <a:pPr algn="just">
              <a:buNone/>
            </a:pPr>
            <a:r>
              <a:rPr lang="en-US" dirty="0"/>
              <a:t>	</a:t>
            </a:r>
            <a:r>
              <a:rPr lang="en-US" dirty="0" smtClean="0"/>
              <a:t>	</a:t>
            </a:r>
            <a:r>
              <a:rPr lang="en-US" dirty="0" smtClean="0"/>
              <a:t>What- </a:t>
            </a:r>
            <a:r>
              <a:rPr lang="en-US" dirty="0"/>
              <a:t>What equipment is </a:t>
            </a:r>
            <a:r>
              <a:rPr lang="en-US" dirty="0" smtClean="0"/>
              <a:t>needed</a:t>
            </a:r>
          </a:p>
          <a:p>
            <a:pPr algn="just">
              <a:buNone/>
            </a:pPr>
            <a:r>
              <a:rPr lang="en-US" dirty="0"/>
              <a:t>	</a:t>
            </a:r>
            <a:r>
              <a:rPr lang="en-US" dirty="0" smtClean="0"/>
              <a:t>	Where- </a:t>
            </a:r>
            <a:r>
              <a:rPr lang="en-US" dirty="0"/>
              <a:t>Where are you </a:t>
            </a:r>
            <a:r>
              <a:rPr lang="en-US" dirty="0" smtClean="0"/>
              <a:t>located/How can you be best accessed</a:t>
            </a:r>
            <a:endParaRPr lang="en-US" dirty="0" smtClean="0"/>
          </a:p>
          <a:p>
            <a:pPr algn="just">
              <a:buNone/>
            </a:pPr>
            <a:r>
              <a:rPr lang="en-US" dirty="0"/>
              <a:t>	</a:t>
            </a:r>
            <a:r>
              <a:rPr lang="en-US" dirty="0" smtClean="0"/>
              <a:t>	Mayday, Mayday, Mayday, Command Acknowledge!”</a:t>
            </a:r>
          </a:p>
          <a:p>
            <a:pPr algn="just">
              <a:buNone/>
            </a:pPr>
            <a:r>
              <a:rPr lang="en-US" dirty="0" smtClean="0"/>
              <a:t>		REPEAT THIS 2 TIMES</a:t>
            </a:r>
          </a:p>
          <a:p>
            <a:pPr algn="just">
              <a:buNone/>
            </a:pPr>
            <a:r>
              <a:rPr lang="en-US" dirty="0" smtClean="0"/>
              <a:t>			</a:t>
            </a:r>
            <a:endParaRPr lang="en-US" dirty="0" smtClean="0"/>
          </a:p>
          <a:p>
            <a:pPr algn="just">
              <a:buNone/>
            </a:pPr>
            <a:r>
              <a:rPr lang="en-US" dirty="0"/>
              <a:t>	</a:t>
            </a:r>
            <a:r>
              <a:rPr lang="en-US" dirty="0" smtClean="0"/>
              <a:t> 3- Activate your PASS device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Ground Operations- Part 4</a:t>
            </a:r>
            <a:endParaRPr lang="en-US" dirty="0"/>
          </a:p>
        </p:txBody>
      </p:sp>
      <p:sp>
        <p:nvSpPr>
          <p:cNvPr id="3" name="Content Placeholder 2"/>
          <p:cNvSpPr>
            <a:spLocks noGrp="1"/>
          </p:cNvSpPr>
          <p:nvPr>
            <p:ph idx="1"/>
          </p:nvPr>
        </p:nvSpPr>
        <p:spPr>
          <a:xfrm>
            <a:off x="2286000" y="1600200"/>
            <a:ext cx="6400800" cy="4343400"/>
          </a:xfrm>
        </p:spPr>
        <p:txBody>
          <a:bodyPr>
            <a:normAutofit fontScale="70000" lnSpcReduction="20000"/>
          </a:bodyPr>
          <a:lstStyle/>
          <a:p>
            <a:pPr algn="just"/>
            <a:r>
              <a:rPr lang="en-US" dirty="0" smtClean="0"/>
              <a:t>A firefighter will NEVER enter a burning structure alone.  You will ALWAYS have at least one partner.</a:t>
            </a:r>
          </a:p>
          <a:p>
            <a:pPr algn="just"/>
            <a:r>
              <a:rPr lang="en-US" dirty="0" smtClean="0"/>
              <a:t>For the number of personnel inside of a burning building, you will need to have that same number of people sitting outside ready to enter the fire as backup.  They are referred to as the Rapid Intervention Team (RIT Team).</a:t>
            </a:r>
          </a:p>
          <a:p>
            <a:pPr algn="just"/>
            <a:r>
              <a:rPr lang="en-US" dirty="0" smtClean="0"/>
              <a:t>The RIT Team will always be fully dressed-out, ready to go (only have to </a:t>
            </a:r>
            <a:r>
              <a:rPr lang="en-US" dirty="0" smtClean="0"/>
              <a:t>mask-up/connect </a:t>
            </a:r>
            <a:r>
              <a:rPr lang="en-US" dirty="0" smtClean="0"/>
              <a:t>the MMR to the mask on your face), tools in-hand, hose ready to spray water from a backup truck.</a:t>
            </a:r>
          </a:p>
          <a:p>
            <a:pPr algn="just"/>
            <a:r>
              <a:rPr lang="en-US" dirty="0" smtClean="0"/>
              <a:t>A long blast of air horn from a fire truck, is the signal to evacuate the structure.</a:t>
            </a:r>
            <a:endParaRPr lang="en-US" dirty="0"/>
          </a:p>
        </p:txBody>
      </p:sp>
      <p:pic>
        <p:nvPicPr>
          <p:cNvPr id="53250" name="Picture 2" descr="http://rimoftheworld.net/images/gallery/9627.large.jpg"/>
          <p:cNvPicPr>
            <a:picLocks noChangeAspect="1" noChangeArrowheads="1"/>
          </p:cNvPicPr>
          <p:nvPr/>
        </p:nvPicPr>
        <p:blipFill>
          <a:blip r:embed="rId2" cstate="print"/>
          <a:srcRect/>
          <a:stretch>
            <a:fillRect/>
          </a:stretch>
        </p:blipFill>
        <p:spPr bwMode="auto">
          <a:xfrm>
            <a:off x="152400" y="1600200"/>
            <a:ext cx="1981200" cy="1981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Fire</a:t>
            </a:r>
            <a:endParaRPr lang="en-US" dirty="0"/>
          </a:p>
        </p:txBody>
      </p:sp>
      <p:sp>
        <p:nvSpPr>
          <p:cNvPr id="3" name="Content Placeholder 2"/>
          <p:cNvSpPr>
            <a:spLocks noGrp="1"/>
          </p:cNvSpPr>
          <p:nvPr>
            <p:ph idx="1"/>
          </p:nvPr>
        </p:nvSpPr>
        <p:spPr>
          <a:xfrm>
            <a:off x="152400" y="1600200"/>
            <a:ext cx="4648200" cy="5105400"/>
          </a:xfrm>
        </p:spPr>
        <p:txBody>
          <a:bodyPr>
            <a:normAutofit fontScale="77500" lnSpcReduction="20000"/>
          </a:bodyPr>
          <a:lstStyle/>
          <a:p>
            <a:pPr algn="just"/>
            <a:r>
              <a:rPr lang="en-US" dirty="0" smtClean="0"/>
              <a:t>Car fires have their own elements of danger.  The various dangers are: tires, bumpers, air bags, gas tanks, plastics, and whatever the owner could legally (or illegally) have in the trunk.</a:t>
            </a:r>
          </a:p>
          <a:p>
            <a:pPr algn="just"/>
            <a:r>
              <a:rPr lang="en-US" dirty="0" smtClean="0"/>
              <a:t>Full PPE, SCBA and Bunker Gear, will always be worn during these situations.</a:t>
            </a:r>
          </a:p>
          <a:p>
            <a:pPr algn="just"/>
            <a:r>
              <a:rPr lang="en-US" dirty="0" smtClean="0"/>
              <a:t>Approach vehicles at an angle as to not put yourself directly in front of the bumpers or tires which can explode and hit you.</a:t>
            </a:r>
          </a:p>
        </p:txBody>
      </p:sp>
      <p:pic>
        <p:nvPicPr>
          <p:cNvPr id="48130" name="Picture 2" descr="http://www.collin.edu/firescience/images/car%20fire%20adv.JPG"/>
          <p:cNvPicPr>
            <a:picLocks noChangeAspect="1" noChangeArrowheads="1"/>
          </p:cNvPicPr>
          <p:nvPr/>
        </p:nvPicPr>
        <p:blipFill>
          <a:blip r:embed="rId2" cstate="print"/>
          <a:srcRect/>
          <a:stretch>
            <a:fillRect/>
          </a:stretch>
        </p:blipFill>
        <p:spPr bwMode="auto">
          <a:xfrm>
            <a:off x="4953000" y="1600200"/>
            <a:ext cx="4064000" cy="3048000"/>
          </a:xfrm>
          <a:prstGeom prst="rect">
            <a:avLst/>
          </a:prstGeom>
          <a:noFill/>
        </p:spPr>
      </p:pic>
      <p:sp>
        <p:nvSpPr>
          <p:cNvPr id="5" name="Rectangle 4"/>
          <p:cNvSpPr/>
          <p:nvPr/>
        </p:nvSpPr>
        <p:spPr>
          <a:xfrm>
            <a:off x="5562600" y="5410200"/>
            <a:ext cx="2819400" cy="646331"/>
          </a:xfrm>
          <a:prstGeom prst="rect">
            <a:avLst/>
          </a:prstGeom>
        </p:spPr>
        <p:txBody>
          <a:bodyPr wrap="square">
            <a:spAutoFit/>
          </a:bodyPr>
          <a:lstStyle/>
          <a:p>
            <a:r>
              <a:rPr lang="en-US" dirty="0" smtClean="0">
                <a:hlinkClick r:id="rId3"/>
              </a:rPr>
              <a:t>http://www.youtube.com/watch?v=NPajWzThRy4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457200" y="1600201"/>
            <a:ext cx="8229600" cy="2971799"/>
          </a:xfrm>
        </p:spPr>
        <p:txBody>
          <a:bodyPr>
            <a:normAutofit fontScale="85000" lnSpcReduction="20000"/>
          </a:bodyPr>
          <a:lstStyle/>
          <a:p>
            <a:pPr algn="just"/>
            <a:r>
              <a:rPr lang="en-US" dirty="0" smtClean="0"/>
              <a:t>Although this is the last slide, safety should ALWAYS be first and foremost in the mind of a firefighter.  We frequently respond to emergencies to help someone during their unsafe moment.  The difference between us and them is we are trained and have the tools to negotiate the risks we may face.  We will not make decisions that could jeopardize the safety of our team.</a:t>
            </a:r>
            <a:endParaRPr lang="en-US" dirty="0"/>
          </a:p>
        </p:txBody>
      </p:sp>
      <p:pic>
        <p:nvPicPr>
          <p:cNvPr id="50178" name="Picture 2" descr="Photo detail"/>
          <p:cNvPicPr>
            <a:picLocks noChangeAspect="1" noChangeArrowheads="1"/>
          </p:cNvPicPr>
          <p:nvPr/>
        </p:nvPicPr>
        <p:blipFill>
          <a:blip r:embed="rId2" cstate="print"/>
          <a:srcRect/>
          <a:stretch>
            <a:fillRect/>
          </a:stretch>
        </p:blipFill>
        <p:spPr bwMode="auto">
          <a:xfrm>
            <a:off x="2438400" y="4572000"/>
            <a:ext cx="3352800" cy="21726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Harness</a:t>
            </a:r>
            <a:endParaRPr lang="en-US" dirty="0"/>
          </a:p>
        </p:txBody>
      </p:sp>
      <p:pic>
        <p:nvPicPr>
          <p:cNvPr id="5" name="Content Placeholder 4" descr="IMG_6519.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72270" y="2043620"/>
            <a:ext cx="6799461" cy="3200400"/>
          </a:xfrm>
        </p:spPr>
      </p:pic>
      <p:sp>
        <p:nvSpPr>
          <p:cNvPr id="6" name="Left Arrow 5"/>
          <p:cNvSpPr/>
          <p:nvPr/>
        </p:nvSpPr>
        <p:spPr>
          <a:xfrm rot="19354089">
            <a:off x="6302728" y="2848847"/>
            <a:ext cx="1246302" cy="807173"/>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7" name="Left Arrow 6"/>
          <p:cNvSpPr/>
          <p:nvPr/>
        </p:nvSpPr>
        <p:spPr>
          <a:xfrm rot="14134043">
            <a:off x="2864302" y="2339275"/>
            <a:ext cx="1246302" cy="807173"/>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Left Arrow 7"/>
          <p:cNvSpPr/>
          <p:nvPr/>
        </p:nvSpPr>
        <p:spPr>
          <a:xfrm rot="2858858">
            <a:off x="5692961" y="4108023"/>
            <a:ext cx="1246302" cy="807173"/>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0" name="TextBox 9"/>
          <p:cNvSpPr txBox="1"/>
          <p:nvPr/>
        </p:nvSpPr>
        <p:spPr>
          <a:xfrm>
            <a:off x="1136844" y="5340227"/>
            <a:ext cx="6863230" cy="1200329"/>
          </a:xfrm>
          <a:prstGeom prst="rect">
            <a:avLst/>
          </a:prstGeom>
          <a:noFill/>
        </p:spPr>
        <p:txBody>
          <a:bodyPr wrap="square" rtlCol="0">
            <a:spAutoFit/>
          </a:bodyPr>
          <a:lstStyle/>
          <a:p>
            <a:pPr algn="ctr"/>
            <a:r>
              <a:rPr lang="en-US" dirty="0" smtClean="0"/>
              <a:t>Padded harness articulates around hips.</a:t>
            </a:r>
          </a:p>
          <a:p>
            <a:pPr algn="ctr"/>
            <a:r>
              <a:rPr lang="en-US" dirty="0" smtClean="0"/>
              <a:t>Computer and batteries built into harness</a:t>
            </a:r>
          </a:p>
          <a:p>
            <a:pPr algn="ctr"/>
            <a:r>
              <a:rPr lang="en-US" dirty="0" smtClean="0"/>
              <a:t>Harness height is adjustable</a:t>
            </a:r>
          </a:p>
          <a:p>
            <a:pPr algn="ctr"/>
            <a:r>
              <a:rPr lang="en-US" dirty="0" smtClean="0"/>
              <a:t>Hole a </a:t>
            </a:r>
            <a:r>
              <a:rPr lang="en-US" dirty="0" err="1" smtClean="0"/>
              <a:t>carabiner</a:t>
            </a:r>
            <a:r>
              <a:rPr lang="en-US" dirty="0" smtClean="0"/>
              <a:t> can fit into if necessary.  Holds 500 </a:t>
            </a:r>
            <a:r>
              <a:rPr lang="en-US" dirty="0" err="1" smtClean="0"/>
              <a:t>lbs</a:t>
            </a:r>
            <a:endParaRPr lang="en-US" dirty="0"/>
          </a:p>
        </p:txBody>
      </p:sp>
      <p:sp>
        <p:nvSpPr>
          <p:cNvPr id="11" name="Left Arrow 10"/>
          <p:cNvSpPr/>
          <p:nvPr/>
        </p:nvSpPr>
        <p:spPr>
          <a:xfrm rot="14134043">
            <a:off x="865554" y="2012231"/>
            <a:ext cx="1246302" cy="807173"/>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Tree>
    <p:extLst>
      <p:ext uri="{BB962C8B-B14F-4D97-AF65-F5344CB8AC3E}">
        <p14:creationId xmlns:p14="http://schemas.microsoft.com/office/powerpoint/2010/main" val="198429597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Thank you for your time!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Harness- Right Side</a:t>
            </a:r>
            <a:endParaRPr lang="en-US" dirty="0"/>
          </a:p>
        </p:txBody>
      </p:sp>
      <p:pic>
        <p:nvPicPr>
          <p:cNvPr id="4" name="Content Placeholder 3" descr="IMG_6538.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78232" y="1976556"/>
            <a:ext cx="6799461" cy="3200400"/>
          </a:xfrm>
        </p:spPr>
      </p:pic>
      <p:sp>
        <p:nvSpPr>
          <p:cNvPr id="5" name="TextBox 4"/>
          <p:cNvSpPr txBox="1"/>
          <p:nvPr/>
        </p:nvSpPr>
        <p:spPr>
          <a:xfrm>
            <a:off x="1136844" y="5340227"/>
            <a:ext cx="6863230" cy="369332"/>
          </a:xfrm>
          <a:prstGeom prst="rect">
            <a:avLst/>
          </a:prstGeom>
          <a:noFill/>
        </p:spPr>
        <p:txBody>
          <a:bodyPr wrap="square" rtlCol="0">
            <a:spAutoFit/>
          </a:bodyPr>
          <a:lstStyle/>
          <a:p>
            <a:pPr algn="ctr"/>
            <a:r>
              <a:rPr lang="en-US" dirty="0" smtClean="0"/>
              <a:t>MMR comes over the right shoulder</a:t>
            </a:r>
          </a:p>
        </p:txBody>
      </p:sp>
    </p:spTree>
    <p:extLst>
      <p:ext uri="{BB962C8B-B14F-4D97-AF65-F5344CB8AC3E}">
        <p14:creationId xmlns:p14="http://schemas.microsoft.com/office/powerpoint/2010/main" val="18913340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Harness- Left Side</a:t>
            </a:r>
            <a:endParaRPr lang="en-US" dirty="0"/>
          </a:p>
        </p:txBody>
      </p:sp>
      <p:pic>
        <p:nvPicPr>
          <p:cNvPr id="4" name="Content Placeholder 3" descr="IMG_653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78232" y="1989514"/>
            <a:ext cx="6799461" cy="3200400"/>
          </a:xfrm>
        </p:spPr>
      </p:pic>
      <p:sp>
        <p:nvSpPr>
          <p:cNvPr id="5" name="TextBox 4"/>
          <p:cNvSpPr txBox="1"/>
          <p:nvPr/>
        </p:nvSpPr>
        <p:spPr>
          <a:xfrm>
            <a:off x="1136844" y="5340227"/>
            <a:ext cx="6863230" cy="646331"/>
          </a:xfrm>
          <a:prstGeom prst="rect">
            <a:avLst/>
          </a:prstGeom>
          <a:noFill/>
        </p:spPr>
        <p:txBody>
          <a:bodyPr wrap="square" rtlCol="0">
            <a:spAutoFit/>
          </a:bodyPr>
          <a:lstStyle/>
          <a:p>
            <a:pPr algn="ctr"/>
            <a:r>
              <a:rPr lang="en-US" dirty="0" smtClean="0"/>
              <a:t>Buddy-breather line next to left hip</a:t>
            </a:r>
          </a:p>
          <a:p>
            <a:pPr algn="ctr"/>
            <a:r>
              <a:rPr lang="en-US" dirty="0" smtClean="0"/>
              <a:t>Pressure gauge is on the left side as well</a:t>
            </a:r>
          </a:p>
        </p:txBody>
      </p:sp>
    </p:spTree>
    <p:extLst>
      <p:ext uri="{BB962C8B-B14F-4D97-AF65-F5344CB8AC3E}">
        <p14:creationId xmlns:p14="http://schemas.microsoft.com/office/powerpoint/2010/main" val="12976602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Mask Mounted Regulator (MMR)</a:t>
            </a:r>
            <a:endParaRPr lang="en-US" dirty="0"/>
          </a:p>
        </p:txBody>
      </p:sp>
      <p:pic>
        <p:nvPicPr>
          <p:cNvPr id="4" name="Content Placeholder 3" descr="IMG_653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238042" y="4073192"/>
            <a:ext cx="5641921" cy="2655564"/>
          </a:xfrm>
        </p:spPr>
      </p:pic>
      <p:pic>
        <p:nvPicPr>
          <p:cNvPr id="5" name="Content Placeholder 3" descr="IMG_653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779" y="1737311"/>
            <a:ext cx="3504633" cy="3202711"/>
          </a:xfrm>
          <a:prstGeom prst="rect">
            <a:avLst/>
          </a:prstGeom>
          <a:ln w="28575" cmpd="sng">
            <a:solidFill>
              <a:srgbClr val="FFFFFF"/>
            </a:solidFill>
          </a:ln>
        </p:spPr>
      </p:pic>
      <p:sp>
        <p:nvSpPr>
          <p:cNvPr id="3" name="TextBox 2"/>
          <p:cNvSpPr txBox="1"/>
          <p:nvPr/>
        </p:nvSpPr>
        <p:spPr>
          <a:xfrm>
            <a:off x="3999930" y="1676400"/>
            <a:ext cx="4880033" cy="2031325"/>
          </a:xfrm>
          <a:prstGeom prst="rect">
            <a:avLst/>
          </a:prstGeom>
          <a:noFill/>
        </p:spPr>
        <p:txBody>
          <a:bodyPr wrap="square" rtlCol="0">
            <a:spAutoFit/>
          </a:bodyPr>
          <a:lstStyle/>
          <a:p>
            <a:r>
              <a:rPr lang="en-US" dirty="0" smtClean="0"/>
              <a:t>-Button top turns off regulator</a:t>
            </a:r>
          </a:p>
          <a:p>
            <a:r>
              <a:rPr lang="en-US" dirty="0" smtClean="0"/>
              <a:t>-Emergency Bypass is on right side of regulator</a:t>
            </a:r>
          </a:p>
          <a:p>
            <a:r>
              <a:rPr lang="en-US" dirty="0" smtClean="0"/>
              <a:t>-You can push in Emergency Bypass for quick pulses of air -OR- turn it for continuous air</a:t>
            </a:r>
          </a:p>
          <a:p>
            <a:r>
              <a:rPr lang="en-US" dirty="0" smtClean="0"/>
              <a:t>-Verify regulator is locked in place by trying to pull it away from mask.</a:t>
            </a:r>
          </a:p>
          <a:p>
            <a:r>
              <a:rPr lang="en-US" dirty="0" smtClean="0"/>
              <a:t>-Buttons are on each side to release MMR</a:t>
            </a:r>
            <a:endParaRPr lang="en-US" dirty="0"/>
          </a:p>
        </p:txBody>
      </p:sp>
      <p:sp>
        <p:nvSpPr>
          <p:cNvPr id="7" name="Left Arrow 6"/>
          <p:cNvSpPr/>
          <p:nvPr/>
        </p:nvSpPr>
        <p:spPr>
          <a:xfrm rot="5962061">
            <a:off x="617417" y="4292758"/>
            <a:ext cx="1246302" cy="807173"/>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Left Arrow 7"/>
          <p:cNvSpPr/>
          <p:nvPr/>
        </p:nvSpPr>
        <p:spPr>
          <a:xfrm rot="16878906">
            <a:off x="1117052" y="1173133"/>
            <a:ext cx="1246302" cy="807173"/>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9" name="Left Arrow 8"/>
          <p:cNvSpPr/>
          <p:nvPr/>
        </p:nvSpPr>
        <p:spPr>
          <a:xfrm rot="4937657">
            <a:off x="1635060" y="4875447"/>
            <a:ext cx="1246302" cy="807173"/>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0" name="Left Arrow 9"/>
          <p:cNvSpPr/>
          <p:nvPr/>
        </p:nvSpPr>
        <p:spPr>
          <a:xfrm>
            <a:off x="2258211" y="2520689"/>
            <a:ext cx="1246302" cy="807173"/>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Tree>
    <p:extLst>
      <p:ext uri="{BB962C8B-B14F-4D97-AF65-F5344CB8AC3E}">
        <p14:creationId xmlns:p14="http://schemas.microsoft.com/office/powerpoint/2010/main" val="8057652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a:t>
            </a:r>
            <a:endParaRPr lang="en-US" dirty="0"/>
          </a:p>
        </p:txBody>
      </p:sp>
      <p:pic>
        <p:nvPicPr>
          <p:cNvPr id="4" name="Content Placeholder 3" descr="IMG_651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06246" y="1903216"/>
            <a:ext cx="5912624" cy="2782980"/>
          </a:xfrm>
        </p:spPr>
      </p:pic>
      <p:pic>
        <p:nvPicPr>
          <p:cNvPr id="5" name="Content Placeholder 3" descr="IMG_651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310783" y="4058591"/>
            <a:ext cx="5699389" cy="2682613"/>
          </a:xfrm>
          <a:prstGeom prst="rect">
            <a:avLst/>
          </a:prstGeom>
          <a:ln w="38100" cmpd="sng">
            <a:solidFill>
              <a:srgbClr val="FFFFFF"/>
            </a:solidFill>
          </a:ln>
        </p:spPr>
      </p:pic>
      <p:sp>
        <p:nvSpPr>
          <p:cNvPr id="3" name="TextBox 2"/>
          <p:cNvSpPr txBox="1"/>
          <p:nvPr/>
        </p:nvSpPr>
        <p:spPr>
          <a:xfrm>
            <a:off x="6423245" y="2014697"/>
            <a:ext cx="2586927" cy="1200329"/>
          </a:xfrm>
          <a:prstGeom prst="rect">
            <a:avLst/>
          </a:prstGeom>
          <a:noFill/>
        </p:spPr>
        <p:txBody>
          <a:bodyPr wrap="square" rtlCol="0">
            <a:spAutoFit/>
          </a:bodyPr>
          <a:lstStyle/>
          <a:p>
            <a:r>
              <a:rPr lang="en-US" dirty="0" smtClean="0"/>
              <a:t>-Green light indicates voice amplifier is on.  Voice amp turns off on its own after no usage</a:t>
            </a:r>
            <a:endParaRPr lang="en-US" dirty="0"/>
          </a:p>
        </p:txBody>
      </p:sp>
      <p:sp>
        <p:nvSpPr>
          <p:cNvPr id="6" name="TextBox 5"/>
          <p:cNvSpPr txBox="1"/>
          <p:nvPr/>
        </p:nvSpPr>
        <p:spPr>
          <a:xfrm>
            <a:off x="160582" y="4730162"/>
            <a:ext cx="2963452" cy="2031325"/>
          </a:xfrm>
          <a:prstGeom prst="rect">
            <a:avLst/>
          </a:prstGeom>
          <a:noFill/>
        </p:spPr>
        <p:txBody>
          <a:bodyPr wrap="square" rtlCol="0">
            <a:spAutoFit/>
          </a:bodyPr>
          <a:lstStyle/>
          <a:p>
            <a:r>
              <a:rPr lang="en-US" dirty="0" smtClean="0"/>
              <a:t>-Head’s Up Display shows level in cylinder.</a:t>
            </a:r>
          </a:p>
          <a:p>
            <a:r>
              <a:rPr lang="en-US" dirty="0" smtClean="0"/>
              <a:t>-There is a blue light that indicates when the mask sync’s with the computer on the SCBA</a:t>
            </a:r>
          </a:p>
          <a:p>
            <a:r>
              <a:rPr lang="en-US" dirty="0" smtClean="0"/>
              <a:t>-Lights stay on 12 sec/min</a:t>
            </a:r>
            <a:endParaRPr lang="en-US" dirty="0"/>
          </a:p>
        </p:txBody>
      </p:sp>
    </p:spTree>
    <p:extLst>
      <p:ext uri="{BB962C8B-B14F-4D97-AF65-F5344CB8AC3E}">
        <p14:creationId xmlns:p14="http://schemas.microsoft.com/office/powerpoint/2010/main" val="41256778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P030000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C7C5C3-5813-4597-A3F7-7069754C3E68}">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A55FCC76-1E78-48A1-8765-9334F1543E0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1DE1B7-0AF7-4B6D-A628-6FE95FE96E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TP030000215</Template>
  <TotalTime>6572</TotalTime>
  <Words>3935</Words>
  <Application>Microsoft Macintosh PowerPoint</Application>
  <PresentationFormat>On-screen Show (4:3)</PresentationFormat>
  <Paragraphs>231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TP030000215</vt:lpstr>
      <vt:lpstr>Bunker Gear and SCBA Safety</vt:lpstr>
      <vt:lpstr>Introduction</vt:lpstr>
      <vt:lpstr>The SCBA</vt:lpstr>
      <vt:lpstr>Dräger SCBA</vt:lpstr>
      <vt:lpstr>Harness</vt:lpstr>
      <vt:lpstr>Harness- Right Side</vt:lpstr>
      <vt:lpstr>Harness- Left Side</vt:lpstr>
      <vt:lpstr>The Mask Mounted Regulator (MMR)</vt:lpstr>
      <vt:lpstr>Mask</vt:lpstr>
      <vt:lpstr>Buddy Breather</vt:lpstr>
      <vt:lpstr>Cylinder Valve &amp; Universal Air Connection</vt:lpstr>
      <vt:lpstr>Pressure Gauge &amp;  PASS Device</vt:lpstr>
      <vt:lpstr>PASS Device</vt:lpstr>
      <vt:lpstr>PASS Device is Actuated  360 Degree Sound</vt:lpstr>
      <vt:lpstr>PASS Device is Actuated  Lights</vt:lpstr>
      <vt:lpstr>Removing Cylinder</vt:lpstr>
      <vt:lpstr>Replacing  Cylinder</vt:lpstr>
      <vt:lpstr>Donning the SCBA- Part 1</vt:lpstr>
      <vt:lpstr>Donning the SCBA- Part 2</vt:lpstr>
      <vt:lpstr>Donning the SCBA- Part 3</vt:lpstr>
      <vt:lpstr>Donning the SCBA- Part 4</vt:lpstr>
      <vt:lpstr>Donning the SCBA- Part 5</vt:lpstr>
      <vt:lpstr>Wearing the SCBA</vt:lpstr>
      <vt:lpstr>Uh-Oh- Part 1</vt:lpstr>
      <vt:lpstr>Uh-Oh- Part 2</vt:lpstr>
      <vt:lpstr>Uh-Oh- Part 3</vt:lpstr>
      <vt:lpstr>SCBA Wrap-Up</vt:lpstr>
      <vt:lpstr>Bunker Gear</vt:lpstr>
      <vt:lpstr>Bunker Gear</vt:lpstr>
      <vt:lpstr>Drag Rescue Device</vt:lpstr>
      <vt:lpstr>More Bunker Gear Parts</vt:lpstr>
      <vt:lpstr>The Cold Zone</vt:lpstr>
      <vt:lpstr>Street Clothing</vt:lpstr>
      <vt:lpstr>Accountability Tags</vt:lpstr>
      <vt:lpstr>Bunker Gear Maintenance</vt:lpstr>
      <vt:lpstr>Cylinder connections… 2216 psi vs. 4500 psi- Part 1</vt:lpstr>
      <vt:lpstr>Cylinder connections… 2216 psi vs. 4500 psi- Part 2</vt:lpstr>
      <vt:lpstr>Hydrostatic Testing</vt:lpstr>
      <vt:lpstr>Firefighting Principles</vt:lpstr>
      <vt:lpstr>Fire Growth- Part 1</vt:lpstr>
      <vt:lpstr>Fire Growth- Part 2: Flashover</vt:lpstr>
      <vt:lpstr>Fire Growth- Part 3</vt:lpstr>
      <vt:lpstr>Fire Growth- Part 4: Backdraft</vt:lpstr>
      <vt:lpstr>Fire Ground Operations- Part 1</vt:lpstr>
      <vt:lpstr>Fire Ground Operations: Part 2</vt:lpstr>
      <vt:lpstr>Fire Ground Operations- Part 3</vt:lpstr>
      <vt:lpstr>Fire Ground Operations- Part 4</vt:lpstr>
      <vt:lpstr>Car Fire</vt:lpstr>
      <vt:lpstr>Safety</vt:lpstr>
      <vt:lpstr>Questions</vt:lpstr>
    </vt:vector>
  </TitlesOfParts>
  <Company>Nucor Steel Decatur,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Bunker Gear and SCBA Safety</dc:title>
  <dc:subject/>
  <dc:creator>tmehl</dc:creator>
  <cp:keywords/>
  <dc:description/>
  <cp:lastModifiedBy>Todd Mehl</cp:lastModifiedBy>
  <cp:revision>126</cp:revision>
  <dcterms:created xsi:type="dcterms:W3CDTF">2010-09-05T00:26:24Z</dcterms:created>
  <dcterms:modified xsi:type="dcterms:W3CDTF">2014-04-12T12:13:02Z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TC300002159990</vt:lpwstr>
  </property>
</Properties>
</file>